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48"/>
  </p:handoutMasterIdLst>
  <p:sldIdLst>
    <p:sldId id="256" r:id="rId3"/>
    <p:sldId id="299" r:id="rId4"/>
    <p:sldId id="257" r:id="rId5"/>
    <p:sldId id="258" r:id="rId6"/>
    <p:sldId id="305" r:id="rId7"/>
    <p:sldId id="260" r:id="rId8"/>
    <p:sldId id="261" r:id="rId9"/>
    <p:sldId id="301" r:id="rId10"/>
    <p:sldId id="294" r:id="rId11"/>
    <p:sldId id="295" r:id="rId12"/>
    <p:sldId id="284" r:id="rId13"/>
    <p:sldId id="293" r:id="rId14"/>
    <p:sldId id="271" r:id="rId15"/>
    <p:sldId id="290" r:id="rId16"/>
    <p:sldId id="291" r:id="rId17"/>
    <p:sldId id="292" r:id="rId18"/>
    <p:sldId id="283" r:id="rId19"/>
    <p:sldId id="287" r:id="rId20"/>
    <p:sldId id="282" r:id="rId21"/>
    <p:sldId id="259" r:id="rId22"/>
    <p:sldId id="262" r:id="rId23"/>
    <p:sldId id="263" r:id="rId24"/>
    <p:sldId id="264" r:id="rId25"/>
    <p:sldId id="265" r:id="rId26"/>
    <p:sldId id="266" r:id="rId27"/>
    <p:sldId id="267" r:id="rId28"/>
    <p:sldId id="270" r:id="rId29"/>
    <p:sldId id="302" r:id="rId30"/>
    <p:sldId id="268" r:id="rId31"/>
    <p:sldId id="269" r:id="rId32"/>
    <p:sldId id="297" r:id="rId33"/>
    <p:sldId id="273" r:id="rId34"/>
    <p:sldId id="274" r:id="rId35"/>
    <p:sldId id="275" r:id="rId36"/>
    <p:sldId id="276" r:id="rId37"/>
    <p:sldId id="278" r:id="rId38"/>
    <p:sldId id="277" r:id="rId39"/>
    <p:sldId id="304" r:id="rId40"/>
    <p:sldId id="279" r:id="rId41"/>
    <p:sldId id="272" r:id="rId42"/>
    <p:sldId id="280" r:id="rId43"/>
    <p:sldId id="281" r:id="rId44"/>
    <p:sldId id="285" r:id="rId45"/>
    <p:sldId id="298" r:id="rId46"/>
    <p:sldId id="30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440" y="66"/>
      </p:cViewPr>
      <p:guideLst>
        <p:guide orient="horz" pos="2160"/>
        <p:guide pos="2880"/>
      </p:guideLst>
    </p:cSldViewPr>
  </p:slideViewPr>
  <p:notesTextViewPr>
    <p:cViewPr>
      <p:scale>
        <a:sx n="1" d="1"/>
        <a:sy n="1" d="1"/>
      </p:scale>
      <p:origin x="0" y="0"/>
    </p:cViewPr>
  </p:notesTextViewPr>
  <p:sorterViewPr>
    <p:cViewPr>
      <p:scale>
        <a:sx n="100" d="100"/>
        <a:sy n="100" d="100"/>
      </p:scale>
      <p:origin x="0" y="25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1B9F03-CBF1-459A-B3AC-03ABDECDA13A}" type="datetimeFigureOut">
              <a:rPr lang="en-CA" smtClean="0"/>
              <a:t>2017-06-24</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B159D7-60A7-4A80-9DA6-25369FDE6D70}" type="slidenum">
              <a:rPr lang="en-CA" smtClean="0"/>
              <a:t>‹#›</a:t>
            </a:fld>
            <a:endParaRPr lang="en-CA" dirty="0"/>
          </a:p>
        </p:txBody>
      </p:sp>
    </p:spTree>
    <p:extLst>
      <p:ext uri="{BB962C8B-B14F-4D97-AF65-F5344CB8AC3E}">
        <p14:creationId xmlns:p14="http://schemas.microsoft.com/office/powerpoint/2010/main" val="9064786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6C02676-E558-4DA3-B2B5-A63AD590EE0C}" type="datetimeFigureOut">
              <a:rPr lang="en-CA" smtClean="0"/>
              <a:t>2017-06-24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2A8EECD-DF36-4503-B16F-E6DC2D94CBCB}" type="slidenum">
              <a:rPr lang="en-CA" smtClean="0"/>
              <a:t>‹#›</a:t>
            </a:fld>
            <a:endParaRPr lang="en-CA" dirty="0"/>
          </a:p>
        </p:txBody>
      </p:sp>
    </p:spTree>
    <p:extLst>
      <p:ext uri="{BB962C8B-B14F-4D97-AF65-F5344CB8AC3E}">
        <p14:creationId xmlns:p14="http://schemas.microsoft.com/office/powerpoint/2010/main" val="362886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6C02676-E558-4DA3-B2B5-A63AD590EE0C}" type="datetimeFigureOut">
              <a:rPr lang="en-CA" smtClean="0"/>
              <a:t>2017-06-24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2A8EECD-DF36-4503-B16F-E6DC2D94CBCB}" type="slidenum">
              <a:rPr lang="en-CA" smtClean="0"/>
              <a:t>‹#›</a:t>
            </a:fld>
            <a:endParaRPr lang="en-CA" dirty="0"/>
          </a:p>
        </p:txBody>
      </p:sp>
    </p:spTree>
    <p:extLst>
      <p:ext uri="{BB962C8B-B14F-4D97-AF65-F5344CB8AC3E}">
        <p14:creationId xmlns:p14="http://schemas.microsoft.com/office/powerpoint/2010/main" val="21349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6C02676-E558-4DA3-B2B5-A63AD590EE0C}" type="datetimeFigureOut">
              <a:rPr lang="en-CA" smtClean="0"/>
              <a:t>2017-06-24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2A8EECD-DF36-4503-B16F-E6DC2D94CBCB}" type="slidenum">
              <a:rPr lang="en-CA" smtClean="0"/>
              <a:t>‹#›</a:t>
            </a:fld>
            <a:endParaRPr lang="en-CA" dirty="0"/>
          </a:p>
        </p:txBody>
      </p:sp>
    </p:spTree>
    <p:extLst>
      <p:ext uri="{BB962C8B-B14F-4D97-AF65-F5344CB8AC3E}">
        <p14:creationId xmlns:p14="http://schemas.microsoft.com/office/powerpoint/2010/main" val="3214447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976E88-E860-4B2F-B381-69BF1D62AFC9}" type="datetime1">
              <a:rPr lang="en-CA" smtClean="0">
                <a:solidFill>
                  <a:srgbClr val="000000"/>
                </a:solidFill>
              </a:rPr>
              <a:pPr/>
              <a:t>2017-06-24</a:t>
            </a:fld>
            <a:endParaRPr lang="en-CA" dirty="0">
              <a:solidFill>
                <a:srgbClr val="000000"/>
              </a:solidFill>
            </a:endParaRPr>
          </a:p>
        </p:txBody>
      </p:sp>
      <p:sp>
        <p:nvSpPr>
          <p:cNvPr id="5" name="Footer Placeholder 4"/>
          <p:cNvSpPr>
            <a:spLocks noGrp="1"/>
          </p:cNvSpPr>
          <p:nvPr>
            <p:ph type="ftr" sz="quarter" idx="11"/>
          </p:nvPr>
        </p:nvSpPr>
        <p:spPr/>
        <p:txBody>
          <a:bodyPr/>
          <a:lstStyle/>
          <a:p>
            <a:endParaRPr lang="en-CA" dirty="0">
              <a:solidFill>
                <a:srgbClr val="000000"/>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13D6EC4-5890-4BD5-A562-C94C0B69BDC3}"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720780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D65943-518F-49F0-907F-77F621703E91}" type="datetime1">
              <a:rPr lang="en-CA" smtClean="0">
                <a:solidFill>
                  <a:srgbClr val="000000"/>
                </a:solidFill>
              </a:rPr>
              <a:pPr/>
              <a:t>2017-06-24</a:t>
            </a:fld>
            <a:endParaRPr lang="en-CA" dirty="0">
              <a:solidFill>
                <a:srgbClr val="000000"/>
              </a:solidFill>
            </a:endParaRPr>
          </a:p>
        </p:txBody>
      </p:sp>
      <p:sp>
        <p:nvSpPr>
          <p:cNvPr id="5" name="Footer Placeholder 4"/>
          <p:cNvSpPr>
            <a:spLocks noGrp="1"/>
          </p:cNvSpPr>
          <p:nvPr>
            <p:ph type="ftr" sz="quarter" idx="11"/>
          </p:nvPr>
        </p:nvSpPr>
        <p:spPr/>
        <p:txBody>
          <a:bodyPr/>
          <a:lstStyle/>
          <a:p>
            <a:endParaRPr lang="en-CA" dirty="0">
              <a:solidFill>
                <a:srgbClr val="000000"/>
              </a:solidFill>
            </a:endParaRPr>
          </a:p>
        </p:txBody>
      </p:sp>
      <p:sp>
        <p:nvSpPr>
          <p:cNvPr id="6" name="Slide Number Placeholder 5"/>
          <p:cNvSpPr>
            <a:spLocks noGrp="1"/>
          </p:cNvSpPr>
          <p:nvPr>
            <p:ph type="sldNum" sz="quarter" idx="12"/>
          </p:nvPr>
        </p:nvSpPr>
        <p:spPr/>
        <p:txBody>
          <a:bodyPr/>
          <a:lstStyle/>
          <a:p>
            <a:fld id="{213D6EC4-5890-4BD5-A562-C94C0B69BDC3}" type="slidenum">
              <a:rPr lang="en-CA" smtClean="0">
                <a:solidFill>
                  <a:srgbClr val="D1282E"/>
                </a:solidFill>
              </a:rPr>
              <a:pPr/>
              <a:t>‹#›</a:t>
            </a:fld>
            <a:endParaRPr lang="en-CA" dirty="0">
              <a:solidFill>
                <a:srgbClr val="D1282E"/>
              </a:solidFill>
            </a:endParaRPr>
          </a:p>
        </p:txBody>
      </p:sp>
    </p:spTree>
    <p:extLst>
      <p:ext uri="{BB962C8B-B14F-4D97-AF65-F5344CB8AC3E}">
        <p14:creationId xmlns:p14="http://schemas.microsoft.com/office/powerpoint/2010/main" val="1537259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1443E5F-2017-40EC-B853-8DF5DAE4F0BE}" type="datetime1">
              <a:rPr lang="en-CA" smtClean="0">
                <a:solidFill>
                  <a:srgbClr val="000000"/>
                </a:solidFill>
              </a:rPr>
              <a:pPr/>
              <a:t>2017-06-24</a:t>
            </a:fld>
            <a:endParaRPr lang="en-CA" dirty="0">
              <a:solidFill>
                <a:srgbClr val="000000"/>
              </a:solidFill>
            </a:endParaRPr>
          </a:p>
        </p:txBody>
      </p:sp>
      <p:sp>
        <p:nvSpPr>
          <p:cNvPr id="8" name="Slide Number Placeholder 7"/>
          <p:cNvSpPr>
            <a:spLocks noGrp="1"/>
          </p:cNvSpPr>
          <p:nvPr>
            <p:ph type="sldNum" sz="quarter" idx="11"/>
          </p:nvPr>
        </p:nvSpPr>
        <p:spPr/>
        <p:txBody>
          <a:bodyPr/>
          <a:lstStyle/>
          <a:p>
            <a:fld id="{213D6EC4-5890-4BD5-A562-C94C0B69BDC3}" type="slidenum">
              <a:rPr lang="en-CA" smtClean="0">
                <a:solidFill>
                  <a:srgbClr val="D1282E"/>
                </a:solidFill>
              </a:rPr>
              <a:pPr/>
              <a:t>‹#›</a:t>
            </a:fld>
            <a:endParaRPr lang="en-CA" dirty="0">
              <a:solidFill>
                <a:srgbClr val="D1282E"/>
              </a:solidFill>
            </a:endParaRPr>
          </a:p>
        </p:txBody>
      </p:sp>
      <p:sp>
        <p:nvSpPr>
          <p:cNvPr id="9" name="Footer Placeholder 8"/>
          <p:cNvSpPr>
            <a:spLocks noGrp="1"/>
          </p:cNvSpPr>
          <p:nvPr>
            <p:ph type="ftr" sz="quarter" idx="12"/>
          </p:nvPr>
        </p:nvSpPr>
        <p:spPr/>
        <p:txBody>
          <a:bodyPr/>
          <a:lstStyle/>
          <a:p>
            <a:endParaRPr lang="en-CA" dirty="0">
              <a:solidFill>
                <a:srgbClr val="000000"/>
              </a:solidFill>
            </a:endParaRPr>
          </a:p>
        </p:txBody>
      </p:sp>
    </p:spTree>
    <p:extLst>
      <p:ext uri="{BB962C8B-B14F-4D97-AF65-F5344CB8AC3E}">
        <p14:creationId xmlns:p14="http://schemas.microsoft.com/office/powerpoint/2010/main" val="186751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050566-580F-4BE3-B7D3-0A8F2FF0CCCF}" type="datetime1">
              <a:rPr lang="en-CA" smtClean="0">
                <a:solidFill>
                  <a:srgbClr val="000000"/>
                </a:solidFill>
              </a:rPr>
              <a:pPr/>
              <a:t>2017-06-24</a:t>
            </a:fld>
            <a:endParaRPr lang="en-CA" dirty="0">
              <a:solidFill>
                <a:srgbClr val="000000"/>
              </a:solidFill>
            </a:endParaRPr>
          </a:p>
        </p:txBody>
      </p:sp>
      <p:sp>
        <p:nvSpPr>
          <p:cNvPr id="6" name="Footer Placeholder 5"/>
          <p:cNvSpPr>
            <a:spLocks noGrp="1"/>
          </p:cNvSpPr>
          <p:nvPr>
            <p:ph type="ftr" sz="quarter" idx="11"/>
          </p:nvPr>
        </p:nvSpPr>
        <p:spPr/>
        <p:txBody>
          <a:bodyPr/>
          <a:lstStyle/>
          <a:p>
            <a:endParaRPr lang="en-CA" dirty="0">
              <a:solidFill>
                <a:srgbClr val="000000"/>
              </a:solidFill>
            </a:endParaRPr>
          </a:p>
        </p:txBody>
      </p:sp>
      <p:sp>
        <p:nvSpPr>
          <p:cNvPr id="7" name="Slide Number Placeholder 6"/>
          <p:cNvSpPr>
            <a:spLocks noGrp="1"/>
          </p:cNvSpPr>
          <p:nvPr>
            <p:ph type="sldNum" sz="quarter" idx="12"/>
          </p:nvPr>
        </p:nvSpPr>
        <p:spPr/>
        <p:txBody>
          <a:bodyPr/>
          <a:lstStyle/>
          <a:p>
            <a:fld id="{213D6EC4-5890-4BD5-A562-C94C0B69BDC3}" type="slidenum">
              <a:rPr lang="en-CA" smtClean="0">
                <a:solidFill>
                  <a:srgbClr val="D1282E"/>
                </a:solidFill>
              </a:rPr>
              <a:pPr/>
              <a:t>‹#›</a:t>
            </a:fld>
            <a:endParaRPr lang="en-CA" dirty="0">
              <a:solidFill>
                <a:srgbClr val="D1282E"/>
              </a:solidFill>
            </a:endParaRPr>
          </a:p>
        </p:txBody>
      </p:sp>
    </p:spTree>
    <p:extLst>
      <p:ext uri="{BB962C8B-B14F-4D97-AF65-F5344CB8AC3E}">
        <p14:creationId xmlns:p14="http://schemas.microsoft.com/office/powerpoint/2010/main" val="3209855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7200C2-A646-42F5-A3E2-016AE89DC38A}" type="datetime1">
              <a:rPr lang="en-CA" smtClean="0">
                <a:solidFill>
                  <a:srgbClr val="000000"/>
                </a:solidFill>
              </a:rPr>
              <a:pPr/>
              <a:t>2017-06-24</a:t>
            </a:fld>
            <a:endParaRPr lang="en-CA" dirty="0">
              <a:solidFill>
                <a:srgbClr val="000000"/>
              </a:solidFill>
            </a:endParaRPr>
          </a:p>
        </p:txBody>
      </p:sp>
      <p:sp>
        <p:nvSpPr>
          <p:cNvPr id="8" name="Footer Placeholder 7"/>
          <p:cNvSpPr>
            <a:spLocks noGrp="1"/>
          </p:cNvSpPr>
          <p:nvPr>
            <p:ph type="ftr" sz="quarter" idx="11"/>
          </p:nvPr>
        </p:nvSpPr>
        <p:spPr/>
        <p:txBody>
          <a:bodyPr/>
          <a:lstStyle/>
          <a:p>
            <a:endParaRPr lang="en-CA" dirty="0">
              <a:solidFill>
                <a:srgbClr val="000000"/>
              </a:solidFill>
            </a:endParaRPr>
          </a:p>
        </p:txBody>
      </p:sp>
      <p:sp>
        <p:nvSpPr>
          <p:cNvPr id="9" name="Slide Number Placeholder 8"/>
          <p:cNvSpPr>
            <a:spLocks noGrp="1"/>
          </p:cNvSpPr>
          <p:nvPr>
            <p:ph type="sldNum" sz="quarter" idx="12"/>
          </p:nvPr>
        </p:nvSpPr>
        <p:spPr/>
        <p:txBody>
          <a:bodyPr/>
          <a:lstStyle/>
          <a:p>
            <a:fld id="{213D6EC4-5890-4BD5-A562-C94C0B69BDC3}" type="slidenum">
              <a:rPr lang="en-CA" smtClean="0">
                <a:solidFill>
                  <a:srgbClr val="D1282E"/>
                </a:solidFill>
              </a:rPr>
              <a:pPr/>
              <a:t>‹#›</a:t>
            </a:fld>
            <a:endParaRPr lang="en-CA" dirty="0">
              <a:solidFill>
                <a:srgbClr val="D1282E"/>
              </a:solidFill>
            </a:endParaRPr>
          </a:p>
        </p:txBody>
      </p:sp>
    </p:spTree>
    <p:extLst>
      <p:ext uri="{BB962C8B-B14F-4D97-AF65-F5344CB8AC3E}">
        <p14:creationId xmlns:p14="http://schemas.microsoft.com/office/powerpoint/2010/main" val="904021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ED9DD5-41C4-4836-B573-073F5FAD7AC1}" type="datetime1">
              <a:rPr lang="en-CA" smtClean="0">
                <a:solidFill>
                  <a:srgbClr val="000000"/>
                </a:solidFill>
              </a:rPr>
              <a:pPr/>
              <a:t>2017-06-24</a:t>
            </a:fld>
            <a:endParaRPr lang="en-CA" dirty="0">
              <a:solidFill>
                <a:srgbClr val="000000"/>
              </a:solidFill>
            </a:endParaRPr>
          </a:p>
        </p:txBody>
      </p:sp>
      <p:sp>
        <p:nvSpPr>
          <p:cNvPr id="4" name="Footer Placeholder 3"/>
          <p:cNvSpPr>
            <a:spLocks noGrp="1"/>
          </p:cNvSpPr>
          <p:nvPr>
            <p:ph type="ftr" sz="quarter" idx="11"/>
          </p:nvPr>
        </p:nvSpPr>
        <p:spPr/>
        <p:txBody>
          <a:bodyPr/>
          <a:lstStyle/>
          <a:p>
            <a:endParaRPr lang="en-CA" dirty="0">
              <a:solidFill>
                <a:srgbClr val="000000"/>
              </a:solidFill>
            </a:endParaRPr>
          </a:p>
        </p:txBody>
      </p:sp>
      <p:sp>
        <p:nvSpPr>
          <p:cNvPr id="5" name="Slide Number Placeholder 4"/>
          <p:cNvSpPr>
            <a:spLocks noGrp="1"/>
          </p:cNvSpPr>
          <p:nvPr>
            <p:ph type="sldNum" sz="quarter" idx="12"/>
          </p:nvPr>
        </p:nvSpPr>
        <p:spPr/>
        <p:txBody>
          <a:bodyPr/>
          <a:lstStyle/>
          <a:p>
            <a:fld id="{213D6EC4-5890-4BD5-A562-C94C0B69BDC3}" type="slidenum">
              <a:rPr lang="en-CA" smtClean="0">
                <a:solidFill>
                  <a:srgbClr val="D1282E"/>
                </a:solidFill>
              </a:rPr>
              <a:pPr/>
              <a:t>‹#›</a:t>
            </a:fld>
            <a:endParaRPr lang="en-CA" dirty="0">
              <a:solidFill>
                <a:srgbClr val="D1282E"/>
              </a:solidFill>
            </a:endParaRPr>
          </a:p>
        </p:txBody>
      </p:sp>
    </p:spTree>
    <p:extLst>
      <p:ext uri="{BB962C8B-B14F-4D97-AF65-F5344CB8AC3E}">
        <p14:creationId xmlns:p14="http://schemas.microsoft.com/office/powerpoint/2010/main" val="1330582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7D771-0A7D-4A85-9CF2-87F33AC2F481}" type="datetime1">
              <a:rPr lang="en-CA" smtClean="0">
                <a:solidFill>
                  <a:srgbClr val="000000"/>
                </a:solidFill>
              </a:rPr>
              <a:pPr/>
              <a:t>2017-06-24</a:t>
            </a:fld>
            <a:endParaRPr lang="en-CA" dirty="0">
              <a:solidFill>
                <a:srgbClr val="000000"/>
              </a:solidFill>
            </a:endParaRPr>
          </a:p>
        </p:txBody>
      </p:sp>
      <p:sp>
        <p:nvSpPr>
          <p:cNvPr id="3" name="Footer Placeholder 2"/>
          <p:cNvSpPr>
            <a:spLocks noGrp="1"/>
          </p:cNvSpPr>
          <p:nvPr>
            <p:ph type="ftr" sz="quarter" idx="11"/>
          </p:nvPr>
        </p:nvSpPr>
        <p:spPr/>
        <p:txBody>
          <a:bodyPr/>
          <a:lstStyle/>
          <a:p>
            <a:endParaRPr lang="en-CA" dirty="0">
              <a:solidFill>
                <a:srgbClr val="000000"/>
              </a:solidFill>
            </a:endParaRPr>
          </a:p>
        </p:txBody>
      </p:sp>
      <p:sp>
        <p:nvSpPr>
          <p:cNvPr id="4" name="Slide Number Placeholder 3"/>
          <p:cNvSpPr>
            <a:spLocks noGrp="1"/>
          </p:cNvSpPr>
          <p:nvPr>
            <p:ph type="sldNum" sz="quarter" idx="12"/>
          </p:nvPr>
        </p:nvSpPr>
        <p:spPr/>
        <p:txBody>
          <a:bodyPr/>
          <a:lstStyle/>
          <a:p>
            <a:fld id="{213D6EC4-5890-4BD5-A562-C94C0B69BDC3}" type="slidenum">
              <a:rPr lang="en-CA" smtClean="0">
                <a:solidFill>
                  <a:srgbClr val="D1282E"/>
                </a:solidFill>
              </a:rPr>
              <a:pPr/>
              <a:t>‹#›</a:t>
            </a:fld>
            <a:endParaRPr lang="en-CA" dirty="0">
              <a:solidFill>
                <a:srgbClr val="D1282E"/>
              </a:solidFill>
            </a:endParaRPr>
          </a:p>
        </p:txBody>
      </p:sp>
    </p:spTree>
    <p:extLst>
      <p:ext uri="{BB962C8B-B14F-4D97-AF65-F5344CB8AC3E}">
        <p14:creationId xmlns:p14="http://schemas.microsoft.com/office/powerpoint/2010/main" val="39938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8DC983-F917-41FC-8762-9FB0197C394C}" type="datetime1">
              <a:rPr lang="en-CA" smtClean="0">
                <a:solidFill>
                  <a:srgbClr val="000000"/>
                </a:solidFill>
              </a:rPr>
              <a:pPr/>
              <a:t>2017-06-24</a:t>
            </a:fld>
            <a:endParaRPr lang="en-CA" dirty="0">
              <a:solidFill>
                <a:srgbClr val="000000"/>
              </a:solidFill>
            </a:endParaRPr>
          </a:p>
        </p:txBody>
      </p:sp>
      <p:sp>
        <p:nvSpPr>
          <p:cNvPr id="6" name="Footer Placeholder 5"/>
          <p:cNvSpPr>
            <a:spLocks noGrp="1"/>
          </p:cNvSpPr>
          <p:nvPr>
            <p:ph type="ftr" sz="quarter" idx="11"/>
          </p:nvPr>
        </p:nvSpPr>
        <p:spPr/>
        <p:txBody>
          <a:bodyPr/>
          <a:lstStyle/>
          <a:p>
            <a:endParaRPr lang="en-CA" dirty="0">
              <a:solidFill>
                <a:srgbClr val="000000"/>
              </a:solidFill>
            </a:endParaRPr>
          </a:p>
        </p:txBody>
      </p:sp>
      <p:sp>
        <p:nvSpPr>
          <p:cNvPr id="7" name="Slide Number Placeholder 6"/>
          <p:cNvSpPr>
            <a:spLocks noGrp="1"/>
          </p:cNvSpPr>
          <p:nvPr>
            <p:ph type="sldNum" sz="quarter" idx="12"/>
          </p:nvPr>
        </p:nvSpPr>
        <p:spPr/>
        <p:txBody>
          <a:bodyPr/>
          <a:lstStyle/>
          <a:p>
            <a:fld id="{213D6EC4-5890-4BD5-A562-C94C0B69BDC3}" type="slidenum">
              <a:rPr lang="en-CA" smtClean="0">
                <a:solidFill>
                  <a:srgbClr val="D1282E"/>
                </a:solidFill>
              </a:rPr>
              <a:pPr/>
              <a:t>‹#›</a:t>
            </a:fld>
            <a:endParaRPr lang="en-CA" dirty="0">
              <a:solidFill>
                <a:srgbClr val="D1282E"/>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738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6C02676-E558-4DA3-B2B5-A63AD590EE0C}" type="datetimeFigureOut">
              <a:rPr lang="en-CA" smtClean="0"/>
              <a:t>2017-06-24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2A8EECD-DF36-4503-B16F-E6DC2D94CBCB}" type="slidenum">
              <a:rPr lang="en-CA" smtClean="0"/>
              <a:t>‹#›</a:t>
            </a:fld>
            <a:endParaRPr lang="en-CA" dirty="0"/>
          </a:p>
        </p:txBody>
      </p:sp>
    </p:spTree>
    <p:extLst>
      <p:ext uri="{BB962C8B-B14F-4D97-AF65-F5344CB8AC3E}">
        <p14:creationId xmlns:p14="http://schemas.microsoft.com/office/powerpoint/2010/main" val="4227500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8E529-22E8-485E-9ADE-EAF1B6F12052}" type="datetime1">
              <a:rPr lang="en-CA" smtClean="0">
                <a:solidFill>
                  <a:srgbClr val="000000"/>
                </a:solidFill>
              </a:rPr>
              <a:pPr/>
              <a:t>2017-06-24</a:t>
            </a:fld>
            <a:endParaRPr lang="en-CA" dirty="0">
              <a:solidFill>
                <a:srgbClr val="000000"/>
              </a:solidFill>
            </a:endParaRPr>
          </a:p>
        </p:txBody>
      </p:sp>
      <p:sp>
        <p:nvSpPr>
          <p:cNvPr id="6" name="Footer Placeholder 5"/>
          <p:cNvSpPr>
            <a:spLocks noGrp="1"/>
          </p:cNvSpPr>
          <p:nvPr>
            <p:ph type="ftr" sz="quarter" idx="11"/>
          </p:nvPr>
        </p:nvSpPr>
        <p:spPr/>
        <p:txBody>
          <a:bodyPr/>
          <a:lstStyle/>
          <a:p>
            <a:endParaRPr lang="en-CA" dirty="0">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13D6EC4-5890-4BD5-A562-C94C0B69BDC3}" type="slidenum">
              <a:rPr lang="en-CA" smtClean="0">
                <a:solidFill>
                  <a:srgbClr val="000000"/>
                </a:solidFill>
              </a:rPr>
              <a:pPr/>
              <a:t>‹#›</a:t>
            </a:fld>
            <a:endParaRPr lang="en-CA" dirty="0">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590102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DBF9-DB33-43CD-AF84-AA06206416A6}" type="datetime1">
              <a:rPr lang="en-CA" smtClean="0">
                <a:solidFill>
                  <a:srgbClr val="000000"/>
                </a:solidFill>
              </a:rPr>
              <a:pPr/>
              <a:t>2017-06-24</a:t>
            </a:fld>
            <a:endParaRPr lang="en-CA" dirty="0">
              <a:solidFill>
                <a:srgbClr val="000000"/>
              </a:solidFill>
            </a:endParaRPr>
          </a:p>
        </p:txBody>
      </p:sp>
      <p:sp>
        <p:nvSpPr>
          <p:cNvPr id="5" name="Footer Placeholder 4"/>
          <p:cNvSpPr>
            <a:spLocks noGrp="1"/>
          </p:cNvSpPr>
          <p:nvPr>
            <p:ph type="ftr" sz="quarter" idx="11"/>
          </p:nvPr>
        </p:nvSpPr>
        <p:spPr/>
        <p:txBody>
          <a:bodyPr/>
          <a:lstStyle/>
          <a:p>
            <a:endParaRPr lang="en-CA" dirty="0">
              <a:solidFill>
                <a:srgbClr val="000000"/>
              </a:solidFill>
            </a:endParaRPr>
          </a:p>
        </p:txBody>
      </p:sp>
      <p:sp>
        <p:nvSpPr>
          <p:cNvPr id="6" name="Slide Number Placeholder 5"/>
          <p:cNvSpPr>
            <a:spLocks noGrp="1"/>
          </p:cNvSpPr>
          <p:nvPr>
            <p:ph type="sldNum" sz="quarter" idx="12"/>
          </p:nvPr>
        </p:nvSpPr>
        <p:spPr/>
        <p:txBody>
          <a:bodyPr/>
          <a:lstStyle/>
          <a:p>
            <a:fld id="{213D6EC4-5890-4BD5-A562-C94C0B69BDC3}" type="slidenum">
              <a:rPr lang="en-CA" smtClean="0">
                <a:solidFill>
                  <a:srgbClr val="D1282E"/>
                </a:solidFill>
              </a:rPr>
              <a:pPr/>
              <a:t>‹#›</a:t>
            </a:fld>
            <a:endParaRPr lang="en-CA" dirty="0">
              <a:solidFill>
                <a:srgbClr val="D1282E"/>
              </a:solidFill>
            </a:endParaRPr>
          </a:p>
        </p:txBody>
      </p:sp>
    </p:spTree>
    <p:extLst>
      <p:ext uri="{BB962C8B-B14F-4D97-AF65-F5344CB8AC3E}">
        <p14:creationId xmlns:p14="http://schemas.microsoft.com/office/powerpoint/2010/main" val="3511960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356FE7-5A00-4912-8860-AAF9DD1D19B3}" type="datetime1">
              <a:rPr lang="en-CA" smtClean="0">
                <a:solidFill>
                  <a:srgbClr val="000000"/>
                </a:solidFill>
              </a:rPr>
              <a:pPr/>
              <a:t>2017-06-24</a:t>
            </a:fld>
            <a:endParaRPr lang="en-CA" dirty="0">
              <a:solidFill>
                <a:srgbClr val="000000"/>
              </a:solidFill>
            </a:endParaRPr>
          </a:p>
        </p:txBody>
      </p:sp>
      <p:sp>
        <p:nvSpPr>
          <p:cNvPr id="5" name="Footer Placeholder 4"/>
          <p:cNvSpPr>
            <a:spLocks noGrp="1"/>
          </p:cNvSpPr>
          <p:nvPr>
            <p:ph type="ftr" sz="quarter" idx="11"/>
          </p:nvPr>
        </p:nvSpPr>
        <p:spPr/>
        <p:txBody>
          <a:bodyPr/>
          <a:lstStyle/>
          <a:p>
            <a:endParaRPr lang="en-CA" dirty="0">
              <a:solidFill>
                <a:srgbClr val="000000"/>
              </a:solidFill>
            </a:endParaRPr>
          </a:p>
        </p:txBody>
      </p:sp>
      <p:sp>
        <p:nvSpPr>
          <p:cNvPr id="6" name="Slide Number Placeholder 5"/>
          <p:cNvSpPr>
            <a:spLocks noGrp="1"/>
          </p:cNvSpPr>
          <p:nvPr>
            <p:ph type="sldNum" sz="quarter" idx="12"/>
          </p:nvPr>
        </p:nvSpPr>
        <p:spPr/>
        <p:txBody>
          <a:bodyPr/>
          <a:lstStyle/>
          <a:p>
            <a:fld id="{213D6EC4-5890-4BD5-A562-C94C0B69BDC3}" type="slidenum">
              <a:rPr lang="en-CA" smtClean="0">
                <a:solidFill>
                  <a:srgbClr val="D1282E"/>
                </a:solidFill>
              </a:rPr>
              <a:pPr/>
              <a:t>‹#›</a:t>
            </a:fld>
            <a:endParaRPr lang="en-CA" dirty="0">
              <a:solidFill>
                <a:srgbClr val="D1282E"/>
              </a:solidFill>
            </a:endParaRPr>
          </a:p>
        </p:txBody>
      </p:sp>
    </p:spTree>
    <p:extLst>
      <p:ext uri="{BB962C8B-B14F-4D97-AF65-F5344CB8AC3E}">
        <p14:creationId xmlns:p14="http://schemas.microsoft.com/office/powerpoint/2010/main" val="143437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C02676-E558-4DA3-B2B5-A63AD590EE0C}" type="datetimeFigureOut">
              <a:rPr lang="en-CA" smtClean="0"/>
              <a:t>2017-06-24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2A8EECD-DF36-4503-B16F-E6DC2D94CBCB}" type="slidenum">
              <a:rPr lang="en-CA" smtClean="0"/>
              <a:t>‹#›</a:t>
            </a:fld>
            <a:endParaRPr lang="en-CA" dirty="0"/>
          </a:p>
        </p:txBody>
      </p:sp>
    </p:spTree>
    <p:extLst>
      <p:ext uri="{BB962C8B-B14F-4D97-AF65-F5344CB8AC3E}">
        <p14:creationId xmlns:p14="http://schemas.microsoft.com/office/powerpoint/2010/main" val="106019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6C02676-E558-4DA3-B2B5-A63AD590EE0C}" type="datetimeFigureOut">
              <a:rPr lang="en-CA" smtClean="0"/>
              <a:t>2017-06-24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2A8EECD-DF36-4503-B16F-E6DC2D94CBCB}" type="slidenum">
              <a:rPr lang="en-CA" smtClean="0"/>
              <a:t>‹#›</a:t>
            </a:fld>
            <a:endParaRPr lang="en-CA" dirty="0"/>
          </a:p>
        </p:txBody>
      </p:sp>
    </p:spTree>
    <p:extLst>
      <p:ext uri="{BB962C8B-B14F-4D97-AF65-F5344CB8AC3E}">
        <p14:creationId xmlns:p14="http://schemas.microsoft.com/office/powerpoint/2010/main" val="96449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6C02676-E558-4DA3-B2B5-A63AD590EE0C}" type="datetimeFigureOut">
              <a:rPr lang="en-CA" smtClean="0"/>
              <a:t>2017-06-24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2A8EECD-DF36-4503-B16F-E6DC2D94CBCB}" type="slidenum">
              <a:rPr lang="en-CA" smtClean="0"/>
              <a:t>‹#›</a:t>
            </a:fld>
            <a:endParaRPr lang="en-CA" dirty="0"/>
          </a:p>
        </p:txBody>
      </p:sp>
    </p:spTree>
    <p:extLst>
      <p:ext uri="{BB962C8B-B14F-4D97-AF65-F5344CB8AC3E}">
        <p14:creationId xmlns:p14="http://schemas.microsoft.com/office/powerpoint/2010/main" val="92124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6C02676-E558-4DA3-B2B5-A63AD590EE0C}" type="datetimeFigureOut">
              <a:rPr lang="en-CA" smtClean="0"/>
              <a:t>2017-06-24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2A8EECD-DF36-4503-B16F-E6DC2D94CBCB}" type="slidenum">
              <a:rPr lang="en-CA" smtClean="0"/>
              <a:t>‹#›</a:t>
            </a:fld>
            <a:endParaRPr lang="en-CA" dirty="0"/>
          </a:p>
        </p:txBody>
      </p:sp>
    </p:spTree>
    <p:extLst>
      <p:ext uri="{BB962C8B-B14F-4D97-AF65-F5344CB8AC3E}">
        <p14:creationId xmlns:p14="http://schemas.microsoft.com/office/powerpoint/2010/main" val="264292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02676-E558-4DA3-B2B5-A63AD590EE0C}" type="datetimeFigureOut">
              <a:rPr lang="en-CA" smtClean="0"/>
              <a:t>2017-06-24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2A8EECD-DF36-4503-B16F-E6DC2D94CBCB}" type="slidenum">
              <a:rPr lang="en-CA" smtClean="0"/>
              <a:t>‹#›</a:t>
            </a:fld>
            <a:endParaRPr lang="en-CA" dirty="0"/>
          </a:p>
        </p:txBody>
      </p:sp>
    </p:spTree>
    <p:extLst>
      <p:ext uri="{BB962C8B-B14F-4D97-AF65-F5344CB8AC3E}">
        <p14:creationId xmlns:p14="http://schemas.microsoft.com/office/powerpoint/2010/main" val="9852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C02676-E558-4DA3-B2B5-A63AD590EE0C}" type="datetimeFigureOut">
              <a:rPr lang="en-CA" smtClean="0"/>
              <a:t>2017-06-24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2A8EECD-DF36-4503-B16F-E6DC2D94CBCB}" type="slidenum">
              <a:rPr lang="en-CA" smtClean="0"/>
              <a:t>‹#›</a:t>
            </a:fld>
            <a:endParaRPr lang="en-CA" dirty="0"/>
          </a:p>
        </p:txBody>
      </p:sp>
    </p:spTree>
    <p:extLst>
      <p:ext uri="{BB962C8B-B14F-4D97-AF65-F5344CB8AC3E}">
        <p14:creationId xmlns:p14="http://schemas.microsoft.com/office/powerpoint/2010/main" val="138976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C02676-E558-4DA3-B2B5-A63AD590EE0C}" type="datetimeFigureOut">
              <a:rPr lang="en-CA" smtClean="0"/>
              <a:t>2017-06-24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2A8EECD-DF36-4503-B16F-E6DC2D94CBCB}" type="slidenum">
              <a:rPr lang="en-CA" smtClean="0"/>
              <a:t>‹#›</a:t>
            </a:fld>
            <a:endParaRPr lang="en-CA" dirty="0"/>
          </a:p>
        </p:txBody>
      </p:sp>
    </p:spTree>
    <p:extLst>
      <p:ext uri="{BB962C8B-B14F-4D97-AF65-F5344CB8AC3E}">
        <p14:creationId xmlns:p14="http://schemas.microsoft.com/office/powerpoint/2010/main" val="52427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02676-E558-4DA3-B2B5-A63AD590EE0C}" type="datetimeFigureOut">
              <a:rPr lang="en-CA" smtClean="0"/>
              <a:t>2017-06-24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8EECD-DF36-4503-B16F-E6DC2D94CBCB}" type="slidenum">
              <a:rPr lang="en-CA" smtClean="0"/>
              <a:t>‹#›</a:t>
            </a:fld>
            <a:endParaRPr lang="en-CA" dirty="0"/>
          </a:p>
        </p:txBody>
      </p:sp>
    </p:spTree>
    <p:extLst>
      <p:ext uri="{BB962C8B-B14F-4D97-AF65-F5344CB8AC3E}">
        <p14:creationId xmlns:p14="http://schemas.microsoft.com/office/powerpoint/2010/main" val="87604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ED0F37D-93EE-4F7D-B0B9-60AB4B147404}" type="datetime1">
              <a:rPr lang="en-CA" smtClean="0">
                <a:solidFill>
                  <a:srgbClr val="000000"/>
                </a:solidFill>
              </a:rPr>
              <a:pPr/>
              <a:t>2017-06-24</a:t>
            </a:fld>
            <a:endParaRPr lang="en-CA" dirty="0">
              <a:solidFill>
                <a:srgbClr val="000000"/>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CA" dirty="0">
              <a:solidFill>
                <a:srgbClr val="000000"/>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213D6EC4-5890-4BD5-A562-C94C0B69BDC3}" type="slidenum">
              <a:rPr lang="en-CA" smtClean="0">
                <a:solidFill>
                  <a:srgbClr val="D1282E"/>
                </a:solidFill>
              </a:rPr>
              <a:pPr/>
              <a:t>‹#›</a:t>
            </a:fld>
            <a:endParaRPr lang="en-CA" dirty="0">
              <a:solidFill>
                <a:srgbClr val="D1282E"/>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557970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hk.ca/solicitor-client-privilege-is-safe-scc-confirms-that-lawyers-files-are-exempt-from-unconstitutional-searches/" TargetMode="External"/><Relationship Id="rId2" Type="http://schemas.openxmlformats.org/officeDocument/2006/relationships/hyperlink" Target="http://canlii.ca/t/gg97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opyright.com.au/"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5"/>
            <a:ext cx="7772400" cy="2475706"/>
          </a:xfrm>
        </p:spPr>
        <p:txBody>
          <a:bodyPr>
            <a:normAutofit fontScale="90000"/>
          </a:bodyPr>
          <a:lstStyle/>
          <a:p>
            <a:r>
              <a:rPr lang="en-US" sz="4000" b="1" dirty="0">
                <a:solidFill>
                  <a:srgbClr val="FF0000"/>
                </a:solidFill>
                <a:latin typeface="Trajan Pro"/>
              </a:rPr>
              <a:t>Revisiting Crimes of the Powerful</a:t>
            </a:r>
            <a:r>
              <a:rPr lang="en-US" sz="4000" b="1" dirty="0">
                <a:solidFill>
                  <a:prstClr val="black"/>
                </a:solidFill>
                <a:latin typeface="Trajan Pro"/>
              </a:rPr>
              <a:t>: a global conversation on capitalism, corporations, and crime</a:t>
            </a:r>
            <a:endParaRPr lang="en-CA" dirty="0"/>
          </a:p>
        </p:txBody>
      </p:sp>
      <p:sp>
        <p:nvSpPr>
          <p:cNvPr id="3" name="Subtitle 2"/>
          <p:cNvSpPr>
            <a:spLocks noGrp="1"/>
          </p:cNvSpPr>
          <p:nvPr>
            <p:ph type="subTitle" idx="1"/>
          </p:nvPr>
        </p:nvSpPr>
        <p:spPr/>
        <p:txBody>
          <a:bodyPr>
            <a:normAutofit fontScale="62500" lnSpcReduction="20000"/>
          </a:bodyPr>
          <a:lstStyle/>
          <a:p>
            <a:r>
              <a:rPr lang="en-US" b="1" dirty="0"/>
              <a:t> </a:t>
            </a:r>
            <a:r>
              <a:rPr lang="en-US" sz="4500" b="1" i="1" dirty="0">
                <a:solidFill>
                  <a:srgbClr val="FF0000"/>
                </a:solidFill>
              </a:rPr>
              <a:t>“Shadow Boxing against the Crimes of the Powerful”</a:t>
            </a:r>
          </a:p>
          <a:p>
            <a:endParaRPr lang="en-US" b="1" dirty="0">
              <a:solidFill>
                <a:srgbClr val="FF0000"/>
              </a:solidFill>
            </a:endParaRPr>
          </a:p>
          <a:p>
            <a:r>
              <a:rPr lang="en-US" b="1" dirty="0"/>
              <a:t>Margaret E. Beare</a:t>
            </a:r>
          </a:p>
          <a:p>
            <a:r>
              <a:rPr lang="en-US" b="1" dirty="0"/>
              <a:t>mbeare@osgoode.yorku.ca</a:t>
            </a:r>
            <a:endParaRPr lang="en-CA" b="1" dirty="0"/>
          </a:p>
        </p:txBody>
      </p:sp>
    </p:spTree>
    <p:extLst>
      <p:ext uri="{BB962C8B-B14F-4D97-AF65-F5344CB8AC3E}">
        <p14:creationId xmlns:p14="http://schemas.microsoft.com/office/powerpoint/2010/main" val="150013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Enablers with benefits…</a:t>
            </a:r>
            <a:endParaRPr lang="en-CA" dirty="0"/>
          </a:p>
        </p:txBody>
      </p:sp>
      <p:sp>
        <p:nvSpPr>
          <p:cNvPr id="3" name="Content Placeholder 2"/>
          <p:cNvSpPr>
            <a:spLocks noGrp="1"/>
          </p:cNvSpPr>
          <p:nvPr>
            <p:ph idx="1"/>
          </p:nvPr>
        </p:nvSpPr>
        <p:spPr/>
        <p:txBody>
          <a:bodyPr>
            <a:normAutofit/>
          </a:bodyPr>
          <a:lstStyle/>
          <a:p>
            <a:r>
              <a:rPr lang="en-CA" dirty="0"/>
              <a:t>‘Enablers’ in the form of lawyers, accountants, and officials in key ‘access’ positions </a:t>
            </a:r>
            <a:r>
              <a:rPr lang="en-CA" i="1" dirty="0"/>
              <a:t>not only </a:t>
            </a:r>
            <a:r>
              <a:rPr lang="en-CA" dirty="0"/>
              <a:t>facilitate corporate crimes but are also often the beneficiaries.</a:t>
            </a:r>
          </a:p>
          <a:p>
            <a:r>
              <a:rPr lang="en-CA" dirty="0"/>
              <a:t>These facilitators are not always merely ‘hired’ experts but may be the creators and drivers of the international schemes and set-up and head the criminal corporate operations. </a:t>
            </a:r>
          </a:p>
        </p:txBody>
      </p:sp>
    </p:spTree>
    <p:extLst>
      <p:ext uri="{BB962C8B-B14F-4D97-AF65-F5344CB8AC3E}">
        <p14:creationId xmlns:p14="http://schemas.microsoft.com/office/powerpoint/2010/main" val="144323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8064896" cy="1371600"/>
          </a:xfrm>
        </p:spPr>
        <p:txBody>
          <a:bodyPr>
            <a:normAutofit fontScale="90000"/>
          </a:bodyPr>
          <a:lstStyle/>
          <a:p>
            <a:r>
              <a:rPr lang="en-CA" dirty="0">
                <a:solidFill>
                  <a:srgbClr val="FF0000"/>
                </a:solidFill>
              </a:rPr>
              <a:t>World Economic Forum’s  report on ‘Enablers’ of Organized Crime and Money Laundering           </a:t>
            </a:r>
          </a:p>
        </p:txBody>
      </p:sp>
      <p:sp>
        <p:nvSpPr>
          <p:cNvPr id="3" name="Content Placeholder 2"/>
          <p:cNvSpPr>
            <a:spLocks noGrp="1"/>
          </p:cNvSpPr>
          <p:nvPr>
            <p:ph idx="1"/>
          </p:nvPr>
        </p:nvSpPr>
        <p:spPr>
          <a:xfrm>
            <a:off x="611560" y="2420889"/>
            <a:ext cx="7620000" cy="4032448"/>
          </a:xfrm>
        </p:spPr>
        <p:txBody>
          <a:bodyPr>
            <a:normAutofit/>
          </a:bodyPr>
          <a:lstStyle/>
          <a:p>
            <a:r>
              <a:rPr lang="en-CA" dirty="0"/>
              <a:t>In 2012 they identified the role of “</a:t>
            </a:r>
            <a:r>
              <a:rPr lang="en-CA" u="sng" dirty="0"/>
              <a:t>professionals</a:t>
            </a:r>
            <a:r>
              <a:rPr lang="en-CA" dirty="0"/>
              <a:t>” and non-transparent “</a:t>
            </a:r>
            <a:r>
              <a:rPr lang="en-CA" u="sng" dirty="0"/>
              <a:t>beneficial ownership”</a:t>
            </a:r>
            <a:r>
              <a:rPr lang="en-CA" dirty="0"/>
              <a:t> as  two of the main enablers of illicit money possession and movement. </a:t>
            </a:r>
          </a:p>
        </p:txBody>
      </p:sp>
      <p:sp>
        <p:nvSpPr>
          <p:cNvPr id="4" name="Slide Number Placeholder 3"/>
          <p:cNvSpPr>
            <a:spLocks noGrp="1"/>
          </p:cNvSpPr>
          <p:nvPr>
            <p:ph type="sldNum" sz="quarter" idx="12"/>
          </p:nvPr>
        </p:nvSpPr>
        <p:spPr/>
        <p:txBody>
          <a:bodyPr/>
          <a:lstStyle/>
          <a:p>
            <a:fld id="{213D6EC4-5890-4BD5-A562-C94C0B69BDC3}" type="slidenum">
              <a:rPr lang="en-CA" smtClean="0"/>
              <a:t>11</a:t>
            </a:fld>
            <a:endParaRPr lang="en-CA" dirty="0"/>
          </a:p>
        </p:txBody>
      </p:sp>
    </p:spTree>
    <p:extLst>
      <p:ext uri="{BB962C8B-B14F-4D97-AF65-F5344CB8AC3E}">
        <p14:creationId xmlns:p14="http://schemas.microsoft.com/office/powerpoint/2010/main" val="4165131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Lawyers…</a:t>
            </a:r>
          </a:p>
        </p:txBody>
      </p:sp>
      <p:sp>
        <p:nvSpPr>
          <p:cNvPr id="3" name="Content Placeholder 2"/>
          <p:cNvSpPr>
            <a:spLocks noGrp="1"/>
          </p:cNvSpPr>
          <p:nvPr>
            <p:ph idx="1"/>
          </p:nvPr>
        </p:nvSpPr>
        <p:spPr/>
        <p:txBody>
          <a:bodyPr/>
          <a:lstStyle/>
          <a:p>
            <a:r>
              <a:rPr lang="en-CA" dirty="0"/>
              <a:t>Quoting  Doreen McBarnet regarding corporate ‘creative compliance’:</a:t>
            </a:r>
          </a:p>
          <a:p>
            <a:pPr marL="0" indent="0">
              <a:buNone/>
            </a:pPr>
            <a:endParaRPr lang="en-CA" dirty="0"/>
          </a:p>
          <a:p>
            <a:pPr lvl="1"/>
            <a:r>
              <a:rPr lang="en-CA" dirty="0"/>
              <a:t> “…far from seeing the law as an authoritative and legitimate policy to be implemented, see it as a material to be worked on, to be tailored, regardless of the policy behind it, to one’s own or one’s client’s interests. </a:t>
            </a:r>
            <a:r>
              <a:rPr lang="en-CA" u="sng" dirty="0"/>
              <a:t>And it requires active legal work”.</a:t>
            </a:r>
          </a:p>
          <a:p>
            <a:endParaRPr lang="en-CA" dirty="0"/>
          </a:p>
        </p:txBody>
      </p:sp>
    </p:spTree>
    <p:extLst>
      <p:ext uri="{BB962C8B-B14F-4D97-AF65-F5344CB8AC3E}">
        <p14:creationId xmlns:p14="http://schemas.microsoft.com/office/powerpoint/2010/main" val="3143672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Doreen McBarnet:</a:t>
            </a:r>
          </a:p>
        </p:txBody>
      </p:sp>
      <p:sp>
        <p:nvSpPr>
          <p:cNvPr id="3" name="Content Placeholder 2"/>
          <p:cNvSpPr>
            <a:spLocks noGrp="1"/>
          </p:cNvSpPr>
          <p:nvPr>
            <p:ph idx="1"/>
          </p:nvPr>
        </p:nvSpPr>
        <p:spPr/>
        <p:txBody>
          <a:bodyPr>
            <a:normAutofit fontScale="77500" lnSpcReduction="20000"/>
          </a:bodyPr>
          <a:lstStyle/>
          <a:p>
            <a:pPr>
              <a:lnSpc>
                <a:spcPct val="160000"/>
              </a:lnSpc>
            </a:pPr>
            <a:r>
              <a:rPr lang="en-GB" dirty="0"/>
              <a:t>"To suggest then that the key to staying on the right side of the line is `not what you do but the way that you do it', is not to imply simply a distinction in style, a matter of cleverness or moral choice, </a:t>
            </a:r>
            <a:r>
              <a:rPr lang="en-GB" u="sng" dirty="0"/>
              <a:t>but to underline the significance of opportunity and resources</a:t>
            </a:r>
            <a:r>
              <a:rPr lang="en-GB" dirty="0"/>
              <a:t>. Manipulating the law to escape control yet remain legitimate is an option more readily available to large corporations and 'high net worth' individuals than to the mass of the population".</a:t>
            </a:r>
            <a:endParaRPr lang="en-US" dirty="0"/>
          </a:p>
          <a:p>
            <a:pPr>
              <a:lnSpc>
                <a:spcPct val="160000"/>
              </a:lnSpc>
            </a:pPr>
            <a:endParaRPr lang="en-US" dirty="0"/>
          </a:p>
        </p:txBody>
      </p:sp>
      <p:sp>
        <p:nvSpPr>
          <p:cNvPr id="4" name="Slide Number Placeholder 3"/>
          <p:cNvSpPr>
            <a:spLocks noGrp="1"/>
          </p:cNvSpPr>
          <p:nvPr>
            <p:ph type="sldNum" sz="quarter" idx="12"/>
          </p:nvPr>
        </p:nvSpPr>
        <p:spPr/>
        <p:txBody>
          <a:bodyPr/>
          <a:lstStyle/>
          <a:p>
            <a:fld id="{7EDE245F-DA9E-4483-8473-5502AC161D2F}" type="slidenum">
              <a:rPr lang="en-US" smtClean="0"/>
              <a:t>13</a:t>
            </a:fld>
            <a:endParaRPr lang="en-US" dirty="0"/>
          </a:p>
        </p:txBody>
      </p:sp>
    </p:spTree>
    <p:extLst>
      <p:ext uri="{BB962C8B-B14F-4D97-AF65-F5344CB8AC3E}">
        <p14:creationId xmlns:p14="http://schemas.microsoft.com/office/powerpoint/2010/main" val="283451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0" name="Object 4"/>
          <p:cNvGraphicFramePr>
            <a:graphicFrameLocks noChangeAspect="1"/>
          </p:cNvGraphicFramePr>
          <p:nvPr>
            <p:extLst>
              <p:ext uri="{D42A27DB-BD31-4B8C-83A1-F6EECF244321}">
                <p14:modId xmlns:p14="http://schemas.microsoft.com/office/powerpoint/2010/main" val="4119051442"/>
              </p:ext>
            </p:extLst>
          </p:nvPr>
        </p:nvGraphicFramePr>
        <p:xfrm>
          <a:off x="179512" y="836712"/>
          <a:ext cx="8702675" cy="5629275"/>
        </p:xfrm>
        <a:graphic>
          <a:graphicData uri="http://schemas.openxmlformats.org/presentationml/2006/ole">
            <mc:AlternateContent xmlns:mc="http://schemas.openxmlformats.org/markup-compatibility/2006">
              <mc:Choice xmlns:v="urn:schemas-microsoft-com:vml" Requires="v">
                <p:oleObj spid="_x0000_s3090" name="Chart" r:id="rId3" imgW="7553457" imgH="4886460" progId="MSGraph.Chart.8">
                  <p:embed followColorScheme="full"/>
                </p:oleObj>
              </mc:Choice>
              <mc:Fallback>
                <p:oleObj name="Chart" r:id="rId3" imgW="7553457" imgH="4886460" progId="MSGraph.Chart.8">
                  <p:embed followColorScheme="full"/>
                  <p:pic>
                    <p:nvPicPr>
                      <p:cNvPr id="0" name=""/>
                      <p:cNvPicPr>
                        <a:picLocks noChangeAspect="1" noChangeArrowheads="1"/>
                      </p:cNvPicPr>
                      <p:nvPr/>
                    </p:nvPicPr>
                    <p:blipFill>
                      <a:blip r:embed="rId4"/>
                      <a:srcRect/>
                      <a:stretch>
                        <a:fillRect/>
                      </a:stretch>
                    </p:blipFill>
                    <p:spPr bwMode="auto">
                      <a:xfrm>
                        <a:off x="179512" y="836712"/>
                        <a:ext cx="8702675"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9" name="Rectangle 5"/>
          <p:cNvSpPr>
            <a:spLocks noGrp="1" noChangeArrowheads="1"/>
          </p:cNvSpPr>
          <p:nvPr>
            <p:ph type="title"/>
          </p:nvPr>
        </p:nvSpPr>
        <p:spPr>
          <a:xfrm>
            <a:off x="539552" y="116632"/>
            <a:ext cx="7772400" cy="1143000"/>
          </a:xfrm>
        </p:spPr>
        <p:txBody>
          <a:bodyPr>
            <a:normAutofit/>
          </a:bodyPr>
          <a:lstStyle/>
          <a:p>
            <a:pPr eaLnBrk="1" hangingPunct="1">
              <a:defRPr/>
            </a:pPr>
            <a:r>
              <a:rPr lang="en-US" dirty="0"/>
              <a:t>Professionals in Laundering</a:t>
            </a:r>
          </a:p>
        </p:txBody>
      </p:sp>
      <p:sp>
        <p:nvSpPr>
          <p:cNvPr id="9421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042A159-1F3A-49D0-AEBA-9E541B607FE5}" type="slidenum">
              <a:rPr lang="en-US" altLang="en-US" sz="1400" smtClean="0"/>
              <a:pPr eaLnBrk="1" hangingPunct="1"/>
              <a:t>14</a:t>
            </a:fld>
            <a:endParaRPr lang="en-US" altLang="en-US" sz="1400" dirty="0"/>
          </a:p>
        </p:txBody>
      </p:sp>
    </p:spTree>
    <p:extLst>
      <p:ext uri="{BB962C8B-B14F-4D97-AF65-F5344CB8AC3E}">
        <p14:creationId xmlns:p14="http://schemas.microsoft.com/office/powerpoint/2010/main" val="33575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p:txBody>
          <a:bodyPr>
            <a:normAutofit/>
          </a:bodyPr>
          <a:lstStyle/>
          <a:p>
            <a:pPr eaLnBrk="1" hangingPunct="1"/>
            <a:r>
              <a:rPr lang="en-US" altLang="en-US" sz="2800" dirty="0">
                <a:cs typeface="Times New Roman" pitchFamily="18" charset="0"/>
              </a:rPr>
              <a:t> The exclusion of lawyers from mandatory suspicious reporting </a:t>
            </a:r>
            <a:r>
              <a:rPr lang="en-US" altLang="en-US" sz="2800" u="sng" dirty="0">
                <a:cs typeface="Times New Roman" pitchFamily="18" charset="0"/>
              </a:rPr>
              <a:t>and</a:t>
            </a:r>
            <a:r>
              <a:rPr lang="en-US" altLang="en-US" sz="2800" dirty="0">
                <a:cs typeface="Times New Roman" pitchFamily="18" charset="0"/>
              </a:rPr>
              <a:t> the right of defense lawyers to benefit from criminal proceeds throws into question the sincerity of those in government who push the anti-money laundering initiative.</a:t>
            </a:r>
          </a:p>
          <a:p>
            <a:pPr marL="0" indent="0" eaLnBrk="1" hangingPunct="1">
              <a:buNone/>
            </a:pPr>
            <a:endParaRPr lang="en-US" altLang="en-US" sz="2800" b="1" dirty="0">
              <a:cs typeface="Times New Roman" pitchFamily="18" charset="0"/>
            </a:endParaRPr>
          </a:p>
          <a:p>
            <a:pPr lvl="1" eaLnBrk="1" hangingPunct="1"/>
            <a:r>
              <a:rPr lang="en-US" altLang="en-US" sz="2400" i="1" dirty="0">
                <a:cs typeface="Times New Roman" pitchFamily="18" charset="0"/>
              </a:rPr>
              <a:t>(Yes—negotiations have taken place regarding alternative accountability processes but, still basically exempt from the requirements that are placed on other professional and business operations.)</a:t>
            </a:r>
          </a:p>
        </p:txBody>
      </p:sp>
      <p:sp>
        <p:nvSpPr>
          <p:cNvPr id="9728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91A10F7-1AF8-4AE0-BD8A-E35F8F757231}" type="slidenum">
              <a:rPr lang="en-US" altLang="en-US" sz="1400" smtClean="0"/>
              <a:pPr eaLnBrk="1" hangingPunct="1"/>
              <a:t>15</a:t>
            </a:fld>
            <a:endParaRPr lang="en-US" altLang="en-US" sz="1400" dirty="0"/>
          </a:p>
        </p:txBody>
      </p:sp>
      <p:sp>
        <p:nvSpPr>
          <p:cNvPr id="17410" name="Rectangle 2"/>
          <p:cNvSpPr>
            <a:spLocks noGrp="1" noChangeArrowheads="1"/>
          </p:cNvSpPr>
          <p:nvPr>
            <p:ph type="title"/>
          </p:nvPr>
        </p:nvSpPr>
        <p:spPr/>
        <p:txBody>
          <a:bodyPr/>
          <a:lstStyle/>
          <a:p>
            <a:pPr eaLnBrk="1" hangingPunct="1">
              <a:defRPr/>
            </a:pPr>
            <a:r>
              <a:rPr lang="en-US" dirty="0">
                <a:solidFill>
                  <a:srgbClr val="FF0000"/>
                </a:solidFill>
              </a:rPr>
              <a:t>Canadian Lawyers…</a:t>
            </a:r>
          </a:p>
        </p:txBody>
      </p:sp>
    </p:spTree>
    <p:extLst>
      <p:ext uri="{BB962C8B-B14F-4D97-AF65-F5344CB8AC3E}">
        <p14:creationId xmlns:p14="http://schemas.microsoft.com/office/powerpoint/2010/main" val="225054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067128" cy="1371600"/>
          </a:xfrm>
        </p:spPr>
        <p:txBody>
          <a:bodyPr>
            <a:normAutofit fontScale="90000"/>
          </a:bodyPr>
          <a:lstStyle/>
          <a:p>
            <a:pPr>
              <a:defRPr/>
            </a:pPr>
            <a:r>
              <a:rPr lang="en-US" dirty="0">
                <a:solidFill>
                  <a:srgbClr val="FF0000"/>
                </a:solidFill>
              </a:rPr>
              <a:t>February 2015…</a:t>
            </a:r>
            <a:br>
              <a:rPr lang="en-US" dirty="0">
                <a:solidFill>
                  <a:srgbClr val="FF0000"/>
                </a:solidFill>
              </a:rPr>
            </a:br>
            <a:r>
              <a:rPr lang="en-US" sz="3200" dirty="0">
                <a:solidFill>
                  <a:srgbClr val="FF0000"/>
                </a:solidFill>
              </a:rPr>
              <a:t>Solicitor-client Privilege is Safe</a:t>
            </a:r>
            <a:br>
              <a:rPr lang="en-US" sz="3200" dirty="0">
                <a:solidFill>
                  <a:srgbClr val="FF0000"/>
                </a:solidFill>
              </a:rPr>
            </a:br>
            <a:endParaRPr lang="en-US" sz="2000" dirty="0">
              <a:solidFill>
                <a:srgbClr val="FF0000"/>
              </a:solidFill>
            </a:endParaRPr>
          </a:p>
        </p:txBody>
      </p:sp>
      <p:sp>
        <p:nvSpPr>
          <p:cNvPr id="100355" name="Content Placeholder 2"/>
          <p:cNvSpPr>
            <a:spLocks noGrp="1"/>
          </p:cNvSpPr>
          <p:nvPr>
            <p:ph idx="1"/>
          </p:nvPr>
        </p:nvSpPr>
        <p:spPr>
          <a:xfrm>
            <a:off x="683568" y="1628800"/>
            <a:ext cx="7772400" cy="4618856"/>
          </a:xfrm>
        </p:spPr>
        <p:txBody>
          <a:bodyPr>
            <a:normAutofit fontScale="85000" lnSpcReduction="20000"/>
          </a:bodyPr>
          <a:lstStyle/>
          <a:p>
            <a:r>
              <a:rPr lang="en-US" altLang="en-US" sz="2400" b="0" dirty="0"/>
              <a:t>In considering the positions raised by both the federal government and that of the Federation in </a:t>
            </a:r>
            <a:r>
              <a:rPr lang="en-US" altLang="en-US" sz="2400" b="0" i="1" dirty="0">
                <a:hlinkClick r:id="rId2"/>
              </a:rPr>
              <a:t>Canada (Attorney General) v. Federation of Law Societies of Canada</a:t>
            </a:r>
            <a:r>
              <a:rPr lang="en-US" altLang="en-US" sz="2400" b="0" dirty="0">
                <a:hlinkClick r:id="rId2"/>
              </a:rPr>
              <a:t>, 2015 SCC 7</a:t>
            </a:r>
            <a:r>
              <a:rPr lang="en-US" altLang="en-US" sz="2400" b="0" dirty="0"/>
              <a:t>, all seven Supreme Court justices (in a rare ‘</a:t>
            </a:r>
            <a:r>
              <a:rPr lang="en-US" altLang="en-US" sz="2400" b="0" i="1" dirty="0"/>
              <a:t>by the Court</a:t>
            </a:r>
            <a:r>
              <a:rPr lang="en-US" altLang="en-US" sz="2400" b="0" dirty="0"/>
              <a:t>’ decision) found the Federation’s arguments to be more persuasive, and ruled in its favour. </a:t>
            </a:r>
          </a:p>
          <a:p>
            <a:endParaRPr lang="en-US" altLang="en-US" sz="2400" b="0" dirty="0"/>
          </a:p>
          <a:p>
            <a:r>
              <a:rPr lang="en-US" altLang="en-US" sz="2900" dirty="0"/>
              <a:t>…five members of the Court also found that a </a:t>
            </a:r>
            <a:r>
              <a:rPr lang="en-US" altLang="en-US" sz="2900" i="1" dirty="0"/>
              <a:t>lawyer’s duty of commitment to his or her clients’ interests was a principle of fundamental justice, and that requiring lawyers to report on their clients’ activities, or permit state agents to access confidential information without proper legal authority, would violate that principle. </a:t>
            </a:r>
          </a:p>
          <a:p>
            <a:endParaRPr lang="en-US" altLang="en-US" sz="2400" dirty="0"/>
          </a:p>
          <a:p>
            <a:pPr marL="0" indent="0">
              <a:buNone/>
            </a:pPr>
            <a:endParaRPr lang="en-US" altLang="en-US" sz="2400" dirty="0"/>
          </a:p>
          <a:p>
            <a:r>
              <a:rPr lang="en-US" altLang="en-US" sz="2000" dirty="0">
                <a:hlinkClick r:id="rId3"/>
              </a:rPr>
              <a:t>http://www.shk.ca/solicitor-client-privilege-is-safe-scc-confirms-that-lawyers-files-are-exempt-from-unconstitutional-searches/</a:t>
            </a:r>
            <a:endParaRPr lang="en-US" altLang="en-US" sz="2000" dirty="0"/>
          </a:p>
          <a:p>
            <a:endParaRPr lang="en-US" altLang="en-US" sz="2000" dirty="0"/>
          </a:p>
        </p:txBody>
      </p:sp>
      <p:sp>
        <p:nvSpPr>
          <p:cNvPr id="10035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3534A3-CA8D-4411-9C6D-099AAA6C2BCD}" type="slidenum">
              <a:rPr lang="en-US" altLang="en-US" sz="1400" smtClean="0"/>
              <a:pPr eaLnBrk="1" hangingPunct="1"/>
              <a:t>16</a:t>
            </a:fld>
            <a:endParaRPr lang="en-US" altLang="en-US" sz="1400" dirty="0"/>
          </a:p>
        </p:txBody>
      </p:sp>
    </p:spTree>
    <p:extLst>
      <p:ext uri="{BB962C8B-B14F-4D97-AF65-F5344CB8AC3E}">
        <p14:creationId xmlns:p14="http://schemas.microsoft.com/office/powerpoint/2010/main" val="392361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355160" cy="1371600"/>
          </a:xfrm>
        </p:spPr>
        <p:txBody>
          <a:bodyPr>
            <a:normAutofit fontScale="90000"/>
          </a:bodyPr>
          <a:lstStyle/>
          <a:p>
            <a:r>
              <a:rPr lang="en-CA" dirty="0">
                <a:solidFill>
                  <a:srgbClr val="FF0000"/>
                </a:solidFill>
              </a:rPr>
              <a:t>Getting behind the corporate wall…beneficial ownerships</a:t>
            </a:r>
          </a:p>
        </p:txBody>
      </p:sp>
      <p:sp>
        <p:nvSpPr>
          <p:cNvPr id="4" name="Slide Number Placeholder 3"/>
          <p:cNvSpPr>
            <a:spLocks noGrp="1"/>
          </p:cNvSpPr>
          <p:nvPr>
            <p:ph type="sldNum" sz="quarter" idx="12"/>
          </p:nvPr>
        </p:nvSpPr>
        <p:spPr/>
        <p:txBody>
          <a:bodyPr/>
          <a:lstStyle/>
          <a:p>
            <a:fld id="{213D6EC4-5890-4BD5-A562-C94C0B69BDC3}" type="slidenum">
              <a:rPr lang="en-CA" smtClean="0"/>
              <a:t>17</a:t>
            </a:fld>
            <a:endParaRPr lang="en-CA" dirty="0"/>
          </a:p>
        </p:txBody>
      </p:sp>
      <p:pic>
        <p:nvPicPr>
          <p:cNvPr id="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3512" y="2343944"/>
            <a:ext cx="566737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74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rgbClr val="FF0000"/>
                </a:solidFill>
              </a:rPr>
              <a:t>Beneficial ownership…critique of Canada</a:t>
            </a:r>
          </a:p>
        </p:txBody>
      </p:sp>
      <p:sp>
        <p:nvSpPr>
          <p:cNvPr id="3" name="Content Placeholder 2"/>
          <p:cNvSpPr>
            <a:spLocks noGrp="1"/>
          </p:cNvSpPr>
          <p:nvPr>
            <p:ph idx="1"/>
          </p:nvPr>
        </p:nvSpPr>
        <p:spPr/>
        <p:txBody>
          <a:bodyPr>
            <a:normAutofit fontScale="92500" lnSpcReduction="20000"/>
          </a:bodyPr>
          <a:lstStyle/>
          <a:p>
            <a:pPr marL="0" indent="0">
              <a:buNone/>
            </a:pPr>
            <a:r>
              <a:rPr lang="en-CA" dirty="0"/>
              <a:t>During 2016 at least 4 separate reports drew attention to Canada’s </a:t>
            </a:r>
            <a:r>
              <a:rPr lang="en-CA" i="1" dirty="0"/>
              <a:t>failure</a:t>
            </a:r>
            <a:r>
              <a:rPr lang="en-CA" dirty="0"/>
              <a:t> to facilitate the identification of  beneficial ownerships of corporations:</a:t>
            </a:r>
          </a:p>
          <a:p>
            <a:r>
              <a:rPr lang="en-CA" dirty="0"/>
              <a:t>2016 FATF peer review of Canada</a:t>
            </a:r>
          </a:p>
          <a:p>
            <a:r>
              <a:rPr lang="en-CA" dirty="0"/>
              <a:t>International Bank of Reconstruction and Development and the World Bank </a:t>
            </a:r>
          </a:p>
          <a:p>
            <a:r>
              <a:rPr lang="en-CA" dirty="0"/>
              <a:t>Transparency International</a:t>
            </a:r>
          </a:p>
          <a:p>
            <a:r>
              <a:rPr lang="en-CA" dirty="0"/>
              <a:t>OpenCorporates</a:t>
            </a:r>
          </a:p>
          <a:p>
            <a:pPr lvl="2"/>
            <a:r>
              <a:rPr lang="en-CA" dirty="0">
                <a:solidFill>
                  <a:srgbClr val="FF0000"/>
                </a:solidFill>
              </a:rPr>
              <a:t>These reports ranked Canada either ‘weak’ or in one case ‘the worst’! </a:t>
            </a:r>
          </a:p>
        </p:txBody>
      </p:sp>
    </p:spTree>
    <p:extLst>
      <p:ext uri="{BB962C8B-B14F-4D97-AF65-F5344CB8AC3E}">
        <p14:creationId xmlns:p14="http://schemas.microsoft.com/office/powerpoint/2010/main" val="148687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779096" cy="1371600"/>
          </a:xfrm>
        </p:spPr>
        <p:txBody>
          <a:bodyPr>
            <a:normAutofit fontScale="90000"/>
          </a:bodyPr>
          <a:lstStyle/>
          <a:p>
            <a:r>
              <a:rPr lang="en-CA" dirty="0">
                <a:solidFill>
                  <a:srgbClr val="FF0000"/>
                </a:solidFill>
              </a:rPr>
              <a:t>FATF—peer review on  Canada 2016…weaknesses</a:t>
            </a:r>
          </a:p>
        </p:txBody>
      </p:sp>
      <p:sp>
        <p:nvSpPr>
          <p:cNvPr id="3" name="Content Placeholder 2"/>
          <p:cNvSpPr>
            <a:spLocks noGrp="1"/>
          </p:cNvSpPr>
          <p:nvPr>
            <p:ph idx="1"/>
          </p:nvPr>
        </p:nvSpPr>
        <p:spPr/>
        <p:txBody>
          <a:bodyPr>
            <a:normAutofit fontScale="77500" lnSpcReduction="20000"/>
          </a:bodyPr>
          <a:lstStyle/>
          <a:p>
            <a:r>
              <a:rPr lang="en-CA" u="sng" dirty="0">
                <a:solidFill>
                  <a:srgbClr val="FF0000"/>
                </a:solidFill>
              </a:rPr>
              <a:t>In addition to the issues with the lawyers</a:t>
            </a:r>
            <a:r>
              <a:rPr lang="en-CA" u="sng" dirty="0"/>
              <a:t>…</a:t>
            </a:r>
            <a:endParaRPr lang="en-CA" dirty="0"/>
          </a:p>
          <a:p>
            <a:pPr marL="342900" indent="-342900">
              <a:buFont typeface="Arial" panose="020B0604020202020204" pitchFamily="34" charset="0"/>
              <a:buChar char="•"/>
            </a:pPr>
            <a:r>
              <a:rPr lang="en-CA" u="sng" dirty="0"/>
              <a:t>supervision of real estate </a:t>
            </a:r>
            <a:r>
              <a:rPr lang="en-CA" dirty="0"/>
              <a:t>(low numbers of suspicious transaction forms submitted by real estate sector—many agents appear to be unaware of their obligations.)  </a:t>
            </a:r>
          </a:p>
          <a:p>
            <a:pPr marL="342900" indent="-342900">
              <a:buFont typeface="Arial" panose="020B0604020202020204" pitchFamily="34" charset="0"/>
              <a:buChar char="•"/>
            </a:pPr>
            <a:r>
              <a:rPr lang="en-CA" u="sng" dirty="0"/>
              <a:t>dealers in precious metals and stones </a:t>
            </a:r>
          </a:p>
          <a:p>
            <a:pPr marL="342900" indent="-342900">
              <a:buFont typeface="Arial" panose="020B0604020202020204" pitchFamily="34" charset="0"/>
              <a:buChar char="•"/>
            </a:pPr>
            <a:r>
              <a:rPr lang="en-CA" u="sng" dirty="0"/>
              <a:t>regulations related to politically exposed persons </a:t>
            </a:r>
            <a:r>
              <a:rPr lang="en-CA" dirty="0"/>
              <a:t>(PEPs)</a:t>
            </a:r>
          </a:p>
          <a:p>
            <a:pPr marL="342900" indent="-342900">
              <a:buFont typeface="Arial" panose="020B0604020202020204" pitchFamily="34" charset="0"/>
              <a:buChar char="•"/>
            </a:pPr>
            <a:r>
              <a:rPr lang="en-CA" u="sng" dirty="0">
                <a:solidFill>
                  <a:srgbClr val="FF0000"/>
                </a:solidFill>
              </a:rPr>
              <a:t>the identification of beneficial ownerships</a:t>
            </a:r>
            <a:r>
              <a:rPr lang="en-CA" dirty="0">
                <a:solidFill>
                  <a:srgbClr val="FF0000"/>
                </a:solidFill>
              </a:rPr>
              <a:t>—</a:t>
            </a:r>
            <a:r>
              <a:rPr lang="en-CA" dirty="0"/>
              <a:t>procedures have been strengthened but problem remain.  Businesses and professionals who are obligated to comply with AML/CFT obligations do not have to identify the beneficial ownership nor take special measures with respect to PEPs.</a:t>
            </a:r>
          </a:p>
          <a:p>
            <a:endParaRPr lang="en-CA" dirty="0"/>
          </a:p>
        </p:txBody>
      </p:sp>
      <p:sp>
        <p:nvSpPr>
          <p:cNvPr id="4" name="Slide Number Placeholder 3"/>
          <p:cNvSpPr>
            <a:spLocks noGrp="1"/>
          </p:cNvSpPr>
          <p:nvPr>
            <p:ph type="sldNum" sz="quarter" idx="12"/>
          </p:nvPr>
        </p:nvSpPr>
        <p:spPr/>
        <p:txBody>
          <a:bodyPr/>
          <a:lstStyle/>
          <a:p>
            <a:fld id="{213D6EC4-5890-4BD5-A562-C94C0B69BDC3}" type="slidenum">
              <a:rPr lang="en-CA" smtClean="0"/>
              <a:t>19</a:t>
            </a:fld>
            <a:endParaRPr lang="en-CA" dirty="0"/>
          </a:p>
        </p:txBody>
      </p:sp>
    </p:spTree>
    <p:extLst>
      <p:ext uri="{BB962C8B-B14F-4D97-AF65-F5344CB8AC3E}">
        <p14:creationId xmlns:p14="http://schemas.microsoft.com/office/powerpoint/2010/main" val="322937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Question?</a:t>
            </a:r>
          </a:p>
        </p:txBody>
      </p:sp>
      <p:sp>
        <p:nvSpPr>
          <p:cNvPr id="3" name="Content Placeholder 2"/>
          <p:cNvSpPr>
            <a:spLocks noGrp="1"/>
          </p:cNvSpPr>
          <p:nvPr>
            <p:ph idx="1"/>
          </p:nvPr>
        </p:nvSpPr>
        <p:spPr/>
        <p:txBody>
          <a:bodyPr/>
          <a:lstStyle/>
          <a:p>
            <a:pPr marL="0" indent="0">
              <a:buNone/>
            </a:pPr>
            <a:r>
              <a:rPr lang="en-CA" dirty="0"/>
              <a:t>How did we get to the point of minimizing the significance of corporate crimes that do so much harm?</a:t>
            </a:r>
          </a:p>
        </p:txBody>
      </p:sp>
    </p:spTree>
    <p:extLst>
      <p:ext uri="{BB962C8B-B14F-4D97-AF65-F5344CB8AC3E}">
        <p14:creationId xmlns:p14="http://schemas.microsoft.com/office/powerpoint/2010/main" val="402893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776864" cy="1371600"/>
          </a:xfrm>
        </p:spPr>
        <p:txBody>
          <a:bodyPr>
            <a:normAutofit fontScale="90000"/>
          </a:bodyPr>
          <a:lstStyle/>
          <a:p>
            <a:r>
              <a:rPr lang="en-US" dirty="0">
                <a:solidFill>
                  <a:srgbClr val="FF0000"/>
                </a:solidFill>
              </a:rPr>
              <a:t>Justice Charbonneau (2016) &amp; </a:t>
            </a:r>
            <a:r>
              <a:rPr lang="en-CA" dirty="0">
                <a:solidFill>
                  <a:srgbClr val="FF0000"/>
                </a:solidFill>
              </a:rPr>
              <a:t>Justice </a:t>
            </a:r>
            <a:r>
              <a:rPr lang="en-CA" i="1" dirty="0">
                <a:solidFill>
                  <a:srgbClr val="FF0000"/>
                </a:solidFill>
              </a:rPr>
              <a:t>Gomery (2006)</a:t>
            </a:r>
            <a:r>
              <a:rPr lang="en-US" dirty="0">
                <a:solidFill>
                  <a:srgbClr val="FF0000"/>
                </a:solidFill>
              </a:rPr>
              <a:t>  concluded…</a:t>
            </a:r>
          </a:p>
        </p:txBody>
      </p:sp>
      <p:sp>
        <p:nvSpPr>
          <p:cNvPr id="3" name="Content Placeholder 2"/>
          <p:cNvSpPr>
            <a:spLocks noGrp="1"/>
          </p:cNvSpPr>
          <p:nvPr>
            <p:ph idx="1"/>
          </p:nvPr>
        </p:nvSpPr>
        <p:spPr/>
        <p:txBody>
          <a:bodyPr>
            <a:noAutofit/>
          </a:bodyPr>
          <a:lstStyle/>
          <a:p>
            <a:r>
              <a:rPr lang="en-US" sz="2400" u="sng" dirty="0"/>
              <a:t>2016: “a culture of impunity” </a:t>
            </a:r>
            <a:r>
              <a:rPr lang="en-US" sz="2400" b="0" dirty="0"/>
              <a:t>took over a vast section of Quebec’s public tendering in construction in which organized crime, political figures and bureaucrats, political parties, unions and entrepreneurs worked together to skim public funds to illicit ends. (Liberal in power when Commission was called but mandate also covered PQ era—both parties were nervous!) </a:t>
            </a:r>
          </a:p>
          <a:p>
            <a:r>
              <a:rPr lang="en-US" sz="2400" u="sng" dirty="0"/>
              <a:t>2006: “a </a:t>
            </a:r>
            <a:r>
              <a:rPr lang="en-US" sz="2400" i="1" u="sng" dirty="0"/>
              <a:t>culture of entitlement</a:t>
            </a:r>
            <a:r>
              <a:rPr lang="en-US" sz="2400" u="sng" dirty="0"/>
              <a:t>”</a:t>
            </a:r>
            <a:r>
              <a:rPr lang="en-US" sz="2400" dirty="0"/>
              <a:t> </a:t>
            </a:r>
            <a:r>
              <a:rPr lang="en-US" sz="2400" b="0" dirty="0"/>
              <a:t>had developed.  A decade prior—the Gomery sponsorship inquiry concluded that the party in power (Liberals) engaged in bribery and collusion without remorse and perpetuated a partisan, corrupt contracting system that made friends rich and paid party bills. </a:t>
            </a:r>
          </a:p>
        </p:txBody>
      </p:sp>
      <p:sp>
        <p:nvSpPr>
          <p:cNvPr id="4" name="Slide Number Placeholder 3"/>
          <p:cNvSpPr>
            <a:spLocks noGrp="1"/>
          </p:cNvSpPr>
          <p:nvPr>
            <p:ph type="sldNum" sz="quarter" idx="12"/>
          </p:nvPr>
        </p:nvSpPr>
        <p:spPr/>
        <p:txBody>
          <a:bodyPr/>
          <a:lstStyle/>
          <a:p>
            <a:fld id="{7EDE245F-DA9E-4483-8473-5502AC161D2F}" type="slidenum">
              <a:rPr lang="en-US" smtClean="0"/>
              <a:t>20</a:t>
            </a:fld>
            <a:endParaRPr lang="en-US" dirty="0"/>
          </a:p>
        </p:txBody>
      </p:sp>
    </p:spTree>
    <p:extLst>
      <p:ext uri="{BB962C8B-B14F-4D97-AF65-F5344CB8AC3E}">
        <p14:creationId xmlns:p14="http://schemas.microsoft.com/office/powerpoint/2010/main" val="2696838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211144" cy="1371600"/>
          </a:xfrm>
        </p:spPr>
        <p:txBody>
          <a:bodyPr>
            <a:normAutofit fontScale="90000"/>
          </a:bodyPr>
          <a:lstStyle/>
          <a:p>
            <a:r>
              <a:rPr lang="en-US" dirty="0">
                <a:solidFill>
                  <a:srgbClr val="FF0000"/>
                </a:solidFill>
              </a:rPr>
              <a:t>Could the RCMP have missed this…?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4086"/>
            <a:ext cx="6480720" cy="34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87624" y="5105400"/>
            <a:ext cx="7041976" cy="1015663"/>
          </a:xfrm>
          <a:prstGeom prst="rect">
            <a:avLst/>
          </a:prstGeom>
        </p:spPr>
        <p:txBody>
          <a:bodyPr wrap="square">
            <a:spAutoFit/>
          </a:bodyPr>
          <a:lstStyle/>
          <a:p>
            <a:r>
              <a:rPr lang="en-US" sz="2000" dirty="0"/>
              <a:t>Reputed former godfather of the Mafia in Montreal, Nicolo Rizzuto Sr., stuffs cash into his sock while Montreal construction entrepreneur Accursio (Alex) Sciascia watches …</a:t>
            </a:r>
          </a:p>
        </p:txBody>
      </p:sp>
      <p:sp>
        <p:nvSpPr>
          <p:cNvPr id="4" name="Slide Number Placeholder 3"/>
          <p:cNvSpPr>
            <a:spLocks noGrp="1"/>
          </p:cNvSpPr>
          <p:nvPr>
            <p:ph type="sldNum" sz="quarter" idx="12"/>
          </p:nvPr>
        </p:nvSpPr>
        <p:spPr/>
        <p:txBody>
          <a:bodyPr/>
          <a:lstStyle/>
          <a:p>
            <a:fld id="{7EDE245F-DA9E-4483-8473-5502AC161D2F}" type="slidenum">
              <a:rPr lang="en-US" smtClean="0"/>
              <a:t>21</a:t>
            </a:fld>
            <a:endParaRPr lang="en-US" dirty="0"/>
          </a:p>
        </p:txBody>
      </p:sp>
    </p:spTree>
    <p:extLst>
      <p:ext uri="{BB962C8B-B14F-4D97-AF65-F5344CB8AC3E}">
        <p14:creationId xmlns:p14="http://schemas.microsoft.com/office/powerpoint/2010/main" val="3280458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Enforcement (or non-enforcement) of Corruption</a:t>
            </a:r>
          </a:p>
        </p:txBody>
      </p:sp>
      <p:sp>
        <p:nvSpPr>
          <p:cNvPr id="3" name="Content Placeholder 2"/>
          <p:cNvSpPr>
            <a:spLocks noGrp="1"/>
          </p:cNvSpPr>
          <p:nvPr>
            <p:ph idx="1"/>
          </p:nvPr>
        </p:nvSpPr>
        <p:spPr/>
        <p:txBody>
          <a:bodyPr>
            <a:normAutofit/>
          </a:bodyPr>
          <a:lstStyle/>
          <a:p>
            <a:r>
              <a:rPr lang="en-US" dirty="0"/>
              <a:t>Priorities of the RCMP are most dramatically illustrated in their single focused devotion to targeting the Rizzuto involvement in drug trafficking:</a:t>
            </a:r>
          </a:p>
          <a:p>
            <a:pPr marL="800100" lvl="2" indent="0">
              <a:buNone/>
            </a:pPr>
            <a:r>
              <a:rPr lang="en-US" sz="2000" dirty="0"/>
              <a:t>Quoting RCMP Corporal Sebastiano at the Commission: </a:t>
            </a:r>
            <a:r>
              <a:rPr lang="en-US" sz="2000" dirty="0">
                <a:solidFill>
                  <a:srgbClr val="C00000"/>
                </a:solidFill>
              </a:rPr>
              <a:t>“the tapes kept rolling but we weren’t listening”</a:t>
            </a:r>
          </a:p>
          <a:p>
            <a:pPr marL="114300" lvl="1" indent="0">
              <a:buNone/>
            </a:pPr>
            <a:endParaRPr lang="en-US" sz="2200" dirty="0">
              <a:solidFill>
                <a:srgbClr val="C00000"/>
              </a:solidFill>
            </a:endParaRPr>
          </a:p>
          <a:p>
            <a:pPr marL="800100" lvl="2" indent="0">
              <a:buNone/>
            </a:pPr>
            <a:endParaRPr lang="en-US" sz="2000" dirty="0"/>
          </a:p>
        </p:txBody>
      </p:sp>
      <p:sp>
        <p:nvSpPr>
          <p:cNvPr id="4" name="Slide Number Placeholder 3"/>
          <p:cNvSpPr>
            <a:spLocks noGrp="1"/>
          </p:cNvSpPr>
          <p:nvPr>
            <p:ph type="sldNum" sz="quarter" idx="12"/>
          </p:nvPr>
        </p:nvSpPr>
        <p:spPr/>
        <p:txBody>
          <a:bodyPr/>
          <a:lstStyle/>
          <a:p>
            <a:fld id="{7EDE245F-DA9E-4483-8473-5502AC161D2F}" type="slidenum">
              <a:rPr lang="en-US" smtClean="0"/>
              <a:t>22</a:t>
            </a:fld>
            <a:endParaRPr lang="en-US" dirty="0"/>
          </a:p>
        </p:txBody>
      </p:sp>
    </p:spTree>
    <p:extLst>
      <p:ext uri="{BB962C8B-B14F-4D97-AF65-F5344CB8AC3E}">
        <p14:creationId xmlns:p14="http://schemas.microsoft.com/office/powerpoint/2010/main" val="2499813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08720"/>
            <a:ext cx="7931224" cy="1371600"/>
          </a:xfrm>
        </p:spPr>
        <p:txBody>
          <a:bodyPr>
            <a:noAutofit/>
          </a:bodyPr>
          <a:lstStyle/>
          <a:p>
            <a:r>
              <a:rPr lang="en-CA" sz="2400" dirty="0"/>
              <a:t>Nigel Hadgkiss…</a:t>
            </a:r>
            <a:r>
              <a:rPr lang="en-US" sz="2400" dirty="0"/>
              <a:t>director of the Fairwork Building and Construction agency  (Australia) </a:t>
            </a:r>
            <a:br>
              <a:rPr lang="en-US" sz="2400" dirty="0"/>
            </a:br>
            <a:r>
              <a:rPr lang="en-US" sz="2400" dirty="0"/>
              <a:t>(</a:t>
            </a:r>
            <a:r>
              <a:rPr lang="en-CA" sz="1800" dirty="0"/>
              <a:t>following a career as Assistant Commissioner </a:t>
            </a:r>
            <a:r>
              <a:rPr lang="en-US" sz="1800" dirty="0"/>
              <a:t>in the </a:t>
            </a:r>
            <a:r>
              <a:rPr lang="en-US" sz="1800" i="1" dirty="0"/>
              <a:t>Australian Federal Police</a:t>
            </a:r>
            <a:r>
              <a:rPr lang="en-US" sz="1800" dirty="0"/>
              <a:t>,  and </a:t>
            </a:r>
            <a:r>
              <a:rPr lang="en-CA" sz="1800" dirty="0"/>
              <a:t>National Director, Intelligence in the </a:t>
            </a:r>
            <a:r>
              <a:rPr lang="en-US" sz="1800" i="1" dirty="0"/>
              <a:t>Australian Crime Commission</a:t>
            </a:r>
            <a:r>
              <a:rPr lang="en-US" sz="1800" dirty="0"/>
              <a:t>)</a:t>
            </a:r>
            <a:endParaRPr lang="en-CA" sz="1800" dirty="0"/>
          </a:p>
        </p:txBody>
      </p:sp>
      <p:sp>
        <p:nvSpPr>
          <p:cNvPr id="3" name="Rectangle 2"/>
          <p:cNvSpPr/>
          <p:nvPr/>
        </p:nvSpPr>
        <p:spPr>
          <a:xfrm>
            <a:off x="1187624" y="3068960"/>
            <a:ext cx="5652120" cy="3477875"/>
          </a:xfrm>
          <a:prstGeom prst="rect">
            <a:avLst/>
          </a:prstGeom>
        </p:spPr>
        <p:txBody>
          <a:bodyPr wrap="square">
            <a:spAutoFit/>
          </a:bodyPr>
          <a:lstStyle/>
          <a:p>
            <a:r>
              <a:rPr lang="en-US" sz="2400" dirty="0"/>
              <a:t>joked that in being brought back into the fray of helping to eliminate union corruption in the Australian construction industry,  he was “</a:t>
            </a:r>
            <a:r>
              <a:rPr lang="en-US" sz="2400" u="sng" dirty="0">
                <a:solidFill>
                  <a:srgbClr val="C00000"/>
                </a:solidFill>
              </a:rPr>
              <a:t>leaving the tranquil world of organised crime for the construction industry”</a:t>
            </a:r>
          </a:p>
          <a:p>
            <a:endParaRPr lang="en-US" sz="2400" dirty="0"/>
          </a:p>
          <a:p>
            <a:r>
              <a:rPr lang="en-US" sz="1400" i="1" dirty="0"/>
              <a:t>The Saturday Age</a:t>
            </a:r>
            <a:r>
              <a:rPr lang="en-US" sz="1400" dirty="0"/>
              <a:t>, Melbourne</a:t>
            </a:r>
            <a:r>
              <a:rPr lang="en-US" sz="1400" b="1" dirty="0"/>
              <a:t>. </a:t>
            </a:r>
            <a:r>
              <a:rPr lang="en-US" sz="1400" dirty="0"/>
              <a:t>04 Oct 2014, by Simon Schluter. “Strike Back” (</a:t>
            </a:r>
            <a:r>
              <a:rPr lang="en-US" sz="1400" u="sng" dirty="0">
                <a:hlinkClick r:id="rId2"/>
              </a:rPr>
              <a:t>www.copyright.com.au</a:t>
            </a:r>
            <a:r>
              <a:rPr lang="en-US" sz="1400" dirty="0"/>
              <a:t>)</a:t>
            </a:r>
            <a:endParaRPr lang="en-CA" sz="1400" dirty="0"/>
          </a:p>
          <a:p>
            <a:r>
              <a:rPr lang="en-US" sz="2400" dirty="0"/>
              <a:t> </a:t>
            </a:r>
            <a:endParaRPr lang="en-CA" sz="2400" dirty="0"/>
          </a:p>
        </p:txBody>
      </p:sp>
      <p:sp>
        <p:nvSpPr>
          <p:cNvPr id="4" name="Slide Number Placeholder 3"/>
          <p:cNvSpPr>
            <a:spLocks noGrp="1"/>
          </p:cNvSpPr>
          <p:nvPr>
            <p:ph type="sldNum" sz="quarter" idx="12"/>
          </p:nvPr>
        </p:nvSpPr>
        <p:spPr/>
        <p:txBody>
          <a:bodyPr/>
          <a:lstStyle/>
          <a:p>
            <a:fld id="{7EDE245F-DA9E-4483-8473-5502AC161D2F}"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933049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rgbClr val="FF0000"/>
                </a:solidFill>
              </a:rPr>
              <a:t>Prosecuting Corruption…</a:t>
            </a:r>
          </a:p>
        </p:txBody>
      </p:sp>
      <p:sp>
        <p:nvSpPr>
          <p:cNvPr id="3" name="Content Placeholder 2"/>
          <p:cNvSpPr>
            <a:spLocks noGrp="1"/>
          </p:cNvSpPr>
          <p:nvPr>
            <p:ph idx="1"/>
          </p:nvPr>
        </p:nvSpPr>
        <p:spPr/>
        <p:txBody>
          <a:bodyPr>
            <a:normAutofit fontScale="92500" lnSpcReduction="20000"/>
          </a:bodyPr>
          <a:lstStyle/>
          <a:p>
            <a:pPr marL="0" indent="0">
              <a:buNone/>
            </a:pPr>
            <a:r>
              <a:rPr lang="en-CA" sz="2800" dirty="0"/>
              <a:t>Corruption cases are equally hard to prosecute here as in the US,  in terms of meeting the standard of proof beyond a reasonable doubt of the element of the offense</a:t>
            </a:r>
            <a:r>
              <a:rPr lang="en-CA" sz="2800" i="1" dirty="0"/>
              <a:t>.</a:t>
            </a:r>
          </a:p>
          <a:p>
            <a:pPr marL="0" indent="0">
              <a:buNone/>
            </a:pPr>
            <a:endParaRPr lang="en-CA" sz="2800" i="1" dirty="0"/>
          </a:p>
          <a:p>
            <a:r>
              <a:rPr lang="en-CA" sz="2800" i="1" dirty="0"/>
              <a:t>Bribery of officers and judicial officers</a:t>
            </a:r>
          </a:p>
          <a:p>
            <a:r>
              <a:rPr lang="en-CA" sz="2800" i="1" dirty="0"/>
              <a:t>Fraud against the government </a:t>
            </a:r>
          </a:p>
          <a:p>
            <a:r>
              <a:rPr lang="en-CA" sz="2800" i="1" dirty="0"/>
              <a:t>Municipal corruption				  All require </a:t>
            </a:r>
          </a:p>
          <a:p>
            <a:r>
              <a:rPr lang="en-CA" sz="2800" i="1" dirty="0"/>
              <a:t>Selling or purchasing office 		       some type of </a:t>
            </a:r>
          </a:p>
          <a:p>
            <a:r>
              <a:rPr lang="en-CA" sz="2800" i="1" dirty="0"/>
              <a:t>Influencing or negotiation appointments    </a:t>
            </a:r>
            <a:r>
              <a:rPr lang="en-CA" sz="2800" i="1" dirty="0">
                <a:solidFill>
                  <a:srgbClr val="FF0000"/>
                </a:solidFill>
              </a:rPr>
              <a:t>quid pro quo </a:t>
            </a:r>
          </a:p>
          <a:p>
            <a:r>
              <a:rPr lang="en-CA" sz="2800" i="1" dirty="0"/>
              <a:t>Secret commissions				exchange</a:t>
            </a:r>
          </a:p>
          <a:p>
            <a:pPr marL="0" indent="0">
              <a:buNone/>
            </a:pPr>
            <a:r>
              <a:rPr lang="en-CA" sz="2800" i="1" dirty="0"/>
              <a:t>						(</a:t>
            </a:r>
            <a:r>
              <a:rPr lang="en-CA" sz="2800" i="1" u="sng" dirty="0"/>
              <a:t>CC</a:t>
            </a:r>
            <a:r>
              <a:rPr lang="en-CA" sz="2800" i="1" dirty="0"/>
              <a:t> 119 -125)</a:t>
            </a:r>
          </a:p>
          <a:p>
            <a:endParaRPr lang="en-CA" i="1" dirty="0"/>
          </a:p>
        </p:txBody>
      </p:sp>
      <p:sp>
        <p:nvSpPr>
          <p:cNvPr id="4" name="Slide Number Placeholder 3"/>
          <p:cNvSpPr>
            <a:spLocks noGrp="1"/>
          </p:cNvSpPr>
          <p:nvPr>
            <p:ph type="sldNum" sz="quarter" idx="12"/>
          </p:nvPr>
        </p:nvSpPr>
        <p:spPr/>
        <p:txBody>
          <a:bodyPr/>
          <a:lstStyle/>
          <a:p>
            <a:fld id="{7EDE245F-DA9E-4483-8473-5502AC161D2F}" type="slidenum">
              <a:rPr lang="en-US" smtClean="0">
                <a:solidFill>
                  <a:prstClr val="black">
                    <a:tint val="75000"/>
                  </a:prstClr>
                </a:solidFill>
              </a:rPr>
              <a:pPr/>
              <a:t>24</a:t>
            </a:fld>
            <a:endParaRPr lang="en-US" dirty="0">
              <a:solidFill>
                <a:prstClr val="black">
                  <a:tint val="75000"/>
                </a:prstClr>
              </a:solidFill>
            </a:endParaRPr>
          </a:p>
        </p:txBody>
      </p:sp>
      <p:cxnSp>
        <p:nvCxnSpPr>
          <p:cNvPr id="6" name="Straight Arrow Connector 5"/>
          <p:cNvCxnSpPr/>
          <p:nvPr/>
        </p:nvCxnSpPr>
        <p:spPr>
          <a:xfrm>
            <a:off x="5920441" y="3094853"/>
            <a:ext cx="63820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508104" y="4246981"/>
            <a:ext cx="1050537" cy="1126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05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848599" cy="1371600"/>
          </a:xfrm>
        </p:spPr>
        <p:txBody>
          <a:bodyPr>
            <a:normAutofit fontScale="90000"/>
          </a:bodyPr>
          <a:lstStyle/>
          <a:p>
            <a:r>
              <a:rPr lang="en-US" dirty="0"/>
              <a:t>Money flow linkages of  on-going ‘normalized’ exchanges </a:t>
            </a:r>
            <a:r>
              <a:rPr lang="en-US" sz="1300" dirty="0"/>
              <a:t>(charts prepared by Michael Cifelli)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31755"/>
            <a:ext cx="7391399" cy="430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EDE245F-DA9E-4483-8473-5502AC161D2F}" type="slidenum">
              <a:rPr lang="en-US" smtClean="0"/>
              <a:t>25</a:t>
            </a:fld>
            <a:endParaRPr lang="en-US" dirty="0"/>
          </a:p>
        </p:txBody>
      </p:sp>
    </p:spTree>
    <p:extLst>
      <p:ext uri="{BB962C8B-B14F-4D97-AF65-F5344CB8AC3E}">
        <p14:creationId xmlns:p14="http://schemas.microsoft.com/office/powerpoint/2010/main" val="232559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1412776"/>
            <a:ext cx="7772400" cy="4321175"/>
          </a:xfrm>
        </p:spPr>
        <p:txBody>
          <a:bodyPr>
            <a:normAutofit fontScale="90000"/>
          </a:bodyPr>
          <a:lstStyle/>
          <a:p>
            <a:r>
              <a:rPr lang="en-US" sz="2000" cap="none" dirty="0">
                <a:latin typeface="Times New Roman" panose="02020603050405020304" pitchFamily="18" charset="0"/>
                <a:cs typeface="Times New Roman" panose="02020603050405020304" pitchFamily="18" charset="0"/>
              </a:rPr>
              <a:t>York University in Toronto received a $20 million donation for the creation of the Dahdaleh Institute  for Global Health.   </a:t>
            </a:r>
            <a:br>
              <a:rPr lang="en-US" sz="2000" cap="none" dirty="0">
                <a:latin typeface="Times New Roman" panose="02020603050405020304" pitchFamily="18" charset="0"/>
                <a:cs typeface="Times New Roman" panose="02020603050405020304" pitchFamily="18" charset="0"/>
              </a:rPr>
            </a:br>
            <a:br>
              <a:rPr lang="en-US" sz="2000" cap="none" dirty="0">
                <a:latin typeface="Times New Roman" panose="02020603050405020304" pitchFamily="18" charset="0"/>
                <a:cs typeface="Times New Roman" panose="02020603050405020304" pitchFamily="18" charset="0"/>
              </a:rPr>
            </a:br>
            <a:r>
              <a:rPr lang="en-US" sz="2000" cap="none" dirty="0">
                <a:latin typeface="Times New Roman" panose="02020603050405020304" pitchFamily="18" charset="0"/>
                <a:cs typeface="Times New Roman" panose="02020603050405020304" pitchFamily="18" charset="0"/>
              </a:rPr>
              <a:t>	</a:t>
            </a:r>
            <a:r>
              <a:rPr lang="en-US" sz="1800" cap="none" dirty="0">
                <a:latin typeface="Times New Roman" panose="02020603050405020304" pitchFamily="18" charset="0"/>
                <a:cs typeface="Times New Roman" panose="02020603050405020304" pitchFamily="18" charset="0"/>
              </a:rPr>
              <a:t>The Panama Papers confirm, as long suspected, that  </a:t>
            </a:r>
            <a:r>
              <a:rPr lang="en-CA" sz="1800" cap="none" dirty="0">
                <a:latin typeface="Times New Roman" panose="02020603050405020304" pitchFamily="18" charset="0"/>
                <a:cs typeface="Times New Roman" panose="02020603050405020304" pitchFamily="18" charset="0"/>
              </a:rPr>
              <a:t>Victor Phillip 	</a:t>
            </a:r>
            <a:r>
              <a:rPr lang="en-US" sz="1800" cap="none" dirty="0">
                <a:latin typeface="Times New Roman" panose="02020603050405020304" pitchFamily="18" charset="0"/>
                <a:cs typeface="Times New Roman" panose="02020603050405020304" pitchFamily="18" charset="0"/>
              </a:rPr>
              <a:t>Dahdaleh 	served as ‘the mystery middleman’ known as "consultant A" in a 	series of  U.S. court documents that lay out a decades-long kickback scheme 	involving global aluminum giant Alcoa and government officials in Bahrain.   </a:t>
            </a:r>
            <a:br>
              <a:rPr lang="en-US" sz="1800" cap="none" dirty="0">
                <a:latin typeface="Times New Roman" panose="02020603050405020304" pitchFamily="18" charset="0"/>
                <a:cs typeface="Times New Roman" panose="02020603050405020304" pitchFamily="18" charset="0"/>
              </a:rPr>
            </a:br>
            <a:br>
              <a:rPr lang="en-US" sz="1800" cap="none" dirty="0">
                <a:latin typeface="Times New Roman" panose="02020603050405020304" pitchFamily="18" charset="0"/>
                <a:cs typeface="Times New Roman" panose="02020603050405020304" pitchFamily="18" charset="0"/>
              </a:rPr>
            </a:br>
            <a:r>
              <a:rPr lang="en-US" sz="1800" cap="none" dirty="0">
                <a:latin typeface="Times New Roman" panose="02020603050405020304" pitchFamily="18" charset="0"/>
                <a:cs typeface="Times New Roman" panose="02020603050405020304" pitchFamily="18" charset="0"/>
              </a:rPr>
              <a:t>	The role of the Royal Bank of Canada is scattered amount the Panama 	paper documentation on these cash exchanges.  </a:t>
            </a:r>
            <a:br>
              <a:rPr lang="en-US" sz="1800" cap="none" dirty="0">
                <a:latin typeface="Times New Roman" panose="02020603050405020304" pitchFamily="18" charset="0"/>
                <a:cs typeface="Times New Roman" panose="02020603050405020304" pitchFamily="18" charset="0"/>
              </a:rPr>
            </a:br>
            <a:br>
              <a:rPr lang="en-US" sz="1800" cap="none" dirty="0">
                <a:latin typeface="Times New Roman" panose="02020603050405020304" pitchFamily="18" charset="0"/>
                <a:cs typeface="Times New Roman" panose="02020603050405020304" pitchFamily="18" charset="0"/>
              </a:rPr>
            </a:br>
            <a:r>
              <a:rPr lang="en-US" sz="1800" cap="none" dirty="0">
                <a:latin typeface="Times New Roman" panose="02020603050405020304" pitchFamily="18" charset="0"/>
                <a:cs typeface="Times New Roman" panose="02020603050405020304" pitchFamily="18" charset="0"/>
              </a:rPr>
              <a:t>	</a:t>
            </a:r>
            <a:r>
              <a:rPr lang="en-US" sz="2000" cap="none" dirty="0">
                <a:solidFill>
                  <a:srgbClr val="FF0000"/>
                </a:solidFill>
                <a:latin typeface="Times New Roman" panose="02020603050405020304" pitchFamily="18" charset="0"/>
                <a:cs typeface="Times New Roman" panose="02020603050405020304" pitchFamily="18" charset="0"/>
              </a:rPr>
              <a:t>The U.S. officials allege that Dahdaleh ‘enriched himself’ with $400 	million in markups via the paying of bribes. </a:t>
            </a:r>
            <a:r>
              <a:rPr lang="en-US" sz="2000" cap="none" dirty="0">
                <a:latin typeface="Times New Roman" panose="02020603050405020304" pitchFamily="18" charset="0"/>
                <a:cs typeface="Times New Roman" panose="02020603050405020304" pitchFamily="18" charset="0"/>
              </a:rPr>
              <a:t>Dahdaleh settled a 	billion-dollar U.S. civil lawsuit—but has never been convicted. </a:t>
            </a:r>
            <a:br>
              <a:rPr lang="en-US" sz="2000" cap="none" dirty="0">
                <a:solidFill>
                  <a:srgbClr val="FF0000"/>
                </a:solidFill>
                <a:latin typeface="Times New Roman" panose="02020603050405020304" pitchFamily="18" charset="0"/>
                <a:cs typeface="Times New Roman" panose="02020603050405020304" pitchFamily="18" charset="0"/>
              </a:rPr>
            </a:br>
            <a:br>
              <a:rPr lang="en-US" sz="2000" cap="none" dirty="0">
                <a:latin typeface="Times New Roman" panose="02020603050405020304" pitchFamily="18" charset="0"/>
                <a:cs typeface="Times New Roman" panose="02020603050405020304" pitchFamily="18" charset="0"/>
              </a:rPr>
            </a:br>
            <a:r>
              <a:rPr lang="en-US" sz="2000" cap="none" dirty="0">
                <a:latin typeface="Times New Roman" panose="02020603050405020304" pitchFamily="18" charset="0"/>
                <a:cs typeface="Times New Roman" panose="02020603050405020304" pitchFamily="18" charset="0"/>
              </a:rPr>
              <a:t>***York gave him an honourary doctorate and in his address to the  graduates at commencement (2016)  he advised the graduates to: </a:t>
            </a:r>
            <a:r>
              <a:rPr lang="en-US" sz="2000" u="sng" cap="none" dirty="0">
                <a:latin typeface="Times New Roman" panose="02020603050405020304" pitchFamily="18" charset="0"/>
                <a:cs typeface="Times New Roman" panose="02020603050405020304" pitchFamily="18" charset="0"/>
              </a:rPr>
              <a:t>“appreciate the power of trust, staying true to one's values and giving back to the community</a:t>
            </a:r>
            <a:r>
              <a:rPr lang="en-US" sz="2000" cap="none" dirty="0">
                <a:latin typeface="Times New Roman" panose="02020603050405020304" pitchFamily="18" charset="0"/>
                <a:cs typeface="Times New Roman" panose="02020603050405020304" pitchFamily="18" charset="0"/>
              </a:rPr>
              <a:t>”. </a:t>
            </a:r>
            <a:endParaRPr lang="en-CA" sz="2000" cap="none"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1"/>
          </p:nvPr>
        </p:nvSpPr>
        <p:spPr>
          <a:xfrm>
            <a:off x="467544" y="548680"/>
            <a:ext cx="7772400" cy="1008112"/>
          </a:xfrm>
        </p:spPr>
        <p:txBody>
          <a:bodyPr>
            <a:normAutofit/>
          </a:bodyPr>
          <a:lstStyle/>
          <a:p>
            <a:r>
              <a:rPr lang="en-CA" sz="2800" dirty="0">
                <a:solidFill>
                  <a:srgbClr val="FF0000"/>
                </a:solidFill>
              </a:rPr>
              <a:t>Corruption cases close to home…Do we care??</a:t>
            </a:r>
          </a:p>
          <a:p>
            <a:endParaRPr lang="en-CA" sz="2800" dirty="0"/>
          </a:p>
        </p:txBody>
      </p:sp>
      <p:sp>
        <p:nvSpPr>
          <p:cNvPr id="5" name="Slide Number Placeholder 4"/>
          <p:cNvSpPr>
            <a:spLocks noGrp="1"/>
          </p:cNvSpPr>
          <p:nvPr>
            <p:ph type="sldNum" sz="quarter" idx="11"/>
          </p:nvPr>
        </p:nvSpPr>
        <p:spPr/>
        <p:txBody>
          <a:bodyPr/>
          <a:lstStyle/>
          <a:p>
            <a:fld id="{7EDE245F-DA9E-4483-8473-5502AC161D2F}"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4019766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Mr. Vasos Georgiou</a:t>
            </a:r>
            <a:endParaRPr lang="en-CA"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pPr marL="342900" indent="-342900">
              <a:buFont typeface="Arial" panose="020B0604020202020204" pitchFamily="34" charset="0"/>
              <a:buChar char="•"/>
            </a:pPr>
            <a:r>
              <a:rPr lang="en-US" dirty="0"/>
              <a:t>2004 Vas Georgiou, was vice-president and later interim CEO at </a:t>
            </a:r>
            <a:r>
              <a:rPr lang="en-US" u="sng" dirty="0"/>
              <a:t>St. Joseph’s Hospital</a:t>
            </a:r>
            <a:r>
              <a:rPr lang="en-US" dirty="0"/>
              <a:t> in Toronto. But outside of his day job, he was working for a </a:t>
            </a:r>
            <a:r>
              <a:rPr lang="en-US" u="sng" dirty="0"/>
              <a:t>private family construction company.</a:t>
            </a:r>
          </a:p>
          <a:p>
            <a:pPr marL="342900" lvl="0" indent="-342900">
              <a:buFont typeface="Arial" pitchFamily="34" charset="0"/>
              <a:buChar char="•"/>
            </a:pPr>
            <a:r>
              <a:rPr lang="en-US" dirty="0"/>
              <a:t>in 2005---described as being one of the most powerful and most connected members of the hospital. Georgiou took a top position  in Ontario’s procurement agency—</a:t>
            </a:r>
            <a:r>
              <a:rPr lang="en-US" u="sng" dirty="0"/>
              <a:t>Infrastructure Ontario</a:t>
            </a:r>
          </a:p>
          <a:p>
            <a:pPr marL="342900" lvl="0" indent="-342900">
              <a:buFont typeface="Arial" pitchFamily="34" charset="0"/>
              <a:buChar char="•"/>
            </a:pPr>
            <a:r>
              <a:rPr lang="en-US" dirty="0">
                <a:solidFill>
                  <a:srgbClr val="FF0000"/>
                </a:solidFill>
              </a:rPr>
              <a:t>In 2011 Georgiou, admitted to </a:t>
            </a:r>
            <a:r>
              <a:rPr lang="en-US" u="sng" dirty="0">
                <a:solidFill>
                  <a:srgbClr val="FF0000"/>
                </a:solidFill>
              </a:rPr>
              <a:t>creating false invoices </a:t>
            </a:r>
            <a:r>
              <a:rPr lang="en-US" dirty="0">
                <a:solidFill>
                  <a:srgbClr val="FF0000"/>
                </a:solidFill>
              </a:rPr>
              <a:t>that were used in a kickback scheme at </a:t>
            </a:r>
            <a:r>
              <a:rPr lang="en-US" u="sng" dirty="0">
                <a:solidFill>
                  <a:srgbClr val="FF0000"/>
                </a:solidFill>
              </a:rPr>
              <a:t>York University</a:t>
            </a:r>
            <a:r>
              <a:rPr lang="en-US" dirty="0">
                <a:solidFill>
                  <a:srgbClr val="FF0000"/>
                </a:solidFill>
              </a:rPr>
              <a:t>. York University concluded it had been the victim of a $1.2-million fraud.  Georgiou was not charged criminally and reached a settlement with the University.</a:t>
            </a:r>
          </a:p>
          <a:p>
            <a:pPr marL="342900" indent="-342900">
              <a:buFont typeface="Arial" pitchFamily="34" charset="0"/>
              <a:buChar char="•"/>
            </a:pPr>
            <a:r>
              <a:rPr lang="en-US" dirty="0"/>
              <a:t>Within a year, Georgiou got a top job at </a:t>
            </a:r>
            <a:r>
              <a:rPr lang="en-US" u="sng" dirty="0"/>
              <a:t>St. Michael’s Hospital</a:t>
            </a:r>
            <a:r>
              <a:rPr lang="en-US" dirty="0"/>
              <a:t>, where he presided over the construction of a $300-million patient tower.</a:t>
            </a:r>
          </a:p>
          <a:p>
            <a:pPr marL="342900" indent="-342900">
              <a:buFont typeface="Arial" pitchFamily="34" charset="0"/>
              <a:buChar char="•"/>
            </a:pPr>
            <a:r>
              <a:rPr lang="en-US" dirty="0"/>
              <a:t>Nov. 2015 Georgiou was terminated ‘with cause’ from his position as vice president of St Michael’s Hospital—but only following a media investigation</a:t>
            </a:r>
          </a:p>
          <a:p>
            <a:pPr marL="342900" indent="-342900">
              <a:buFont typeface="Arial" pitchFamily="34" charset="0"/>
              <a:buChar char="•"/>
            </a:pPr>
            <a:r>
              <a:rPr lang="en-US" dirty="0"/>
              <a:t>His colleague at St Joseph’s, Ms. Bahl, hired Georgiou’s construction firm after he left that hospital. She became a senior executive overseeing a $400 Million   re-development project at </a:t>
            </a:r>
            <a:r>
              <a:rPr lang="en-US" u="sng" dirty="0"/>
              <a:t>Markham Stouffville Hospital</a:t>
            </a:r>
            <a:r>
              <a:rPr lang="en-US" dirty="0"/>
              <a:t>—where she hired her husband and her uncle’s businesses.</a:t>
            </a:r>
            <a:endParaRPr lang="en-CA" dirty="0"/>
          </a:p>
          <a:p>
            <a:pPr marL="342900" lvl="0" indent="-342900">
              <a:buFont typeface="Arial" pitchFamily="34" charset="0"/>
              <a:buChar char="•"/>
            </a:pPr>
            <a:endParaRPr lang="en-CA" dirty="0"/>
          </a:p>
        </p:txBody>
      </p:sp>
      <p:sp>
        <p:nvSpPr>
          <p:cNvPr id="4" name="Slide Number Placeholder 3"/>
          <p:cNvSpPr>
            <a:spLocks noGrp="1"/>
          </p:cNvSpPr>
          <p:nvPr>
            <p:ph type="sldNum" sz="quarter" idx="12"/>
          </p:nvPr>
        </p:nvSpPr>
        <p:spPr/>
        <p:txBody>
          <a:bodyPr/>
          <a:lstStyle/>
          <a:p>
            <a:fld id="{7EDE245F-DA9E-4483-8473-5502AC161D2F}"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4128685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rgbClr val="FF0000"/>
                </a:solidFill>
              </a:rPr>
              <a:t>Fiscal Accountability in Construction Projects…</a:t>
            </a:r>
          </a:p>
        </p:txBody>
      </p:sp>
      <p:sp>
        <p:nvSpPr>
          <p:cNvPr id="3" name="Content Placeholder 2"/>
          <p:cNvSpPr>
            <a:spLocks noGrp="1"/>
          </p:cNvSpPr>
          <p:nvPr>
            <p:ph idx="1"/>
          </p:nvPr>
        </p:nvSpPr>
        <p:spPr/>
        <p:txBody>
          <a:bodyPr>
            <a:normAutofit fontScale="92500"/>
          </a:bodyPr>
          <a:lstStyle/>
          <a:p>
            <a:pPr marL="0" indent="0">
              <a:buNone/>
            </a:pPr>
            <a:r>
              <a:rPr lang="en-CA" sz="2800" dirty="0"/>
              <a:t>One example of a fairly ‘ordinary’ Phase 1 $300 million Public/Private/ Partnership healthcare project: </a:t>
            </a:r>
          </a:p>
          <a:p>
            <a:r>
              <a:rPr lang="en-CA" sz="2800" dirty="0"/>
              <a:t>Infrastructure Ontario working with six separate law firms, with teams headed by at least 13 different lawyers. </a:t>
            </a:r>
          </a:p>
          <a:p>
            <a:r>
              <a:rPr lang="en-CA" sz="2800" dirty="0"/>
              <a:t>a team of financiers, which included a trust company; an international bank; a Canadian bank and a Canadian Life Assurance Company. </a:t>
            </a:r>
          </a:p>
          <a:p>
            <a:r>
              <a:rPr lang="en-CA" sz="2800" dirty="0"/>
              <a:t>contractors, friends of contractors; </a:t>
            </a:r>
          </a:p>
          <a:p>
            <a:r>
              <a:rPr lang="en-CA" sz="2800" dirty="0"/>
              <a:t>bureaucrats and politicians who all have an interest in the project. </a:t>
            </a:r>
          </a:p>
        </p:txBody>
      </p:sp>
    </p:spTree>
    <p:extLst>
      <p:ext uri="{BB962C8B-B14F-4D97-AF65-F5344CB8AC3E}">
        <p14:creationId xmlns:p14="http://schemas.microsoft.com/office/powerpoint/2010/main" val="2133553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718"/>
            <a:ext cx="7859216" cy="1116042"/>
          </a:xfrm>
        </p:spPr>
        <p:txBody>
          <a:bodyPr/>
          <a:lstStyle/>
          <a:p>
            <a:r>
              <a:rPr lang="en-CA" dirty="0">
                <a:solidFill>
                  <a:srgbClr val="FF0000"/>
                </a:solidFill>
              </a:rPr>
              <a:t>Infrastructure and corruption…</a:t>
            </a:r>
          </a:p>
        </p:txBody>
      </p:sp>
      <p:sp>
        <p:nvSpPr>
          <p:cNvPr id="5" name="Content Placeholder 4"/>
          <p:cNvSpPr>
            <a:spLocks noGrp="1"/>
          </p:cNvSpPr>
          <p:nvPr>
            <p:ph idx="1"/>
          </p:nvPr>
        </p:nvSpPr>
        <p:spPr>
          <a:xfrm>
            <a:off x="457200" y="1196752"/>
            <a:ext cx="8229600" cy="4929411"/>
          </a:xfrm>
        </p:spPr>
        <p:txBody>
          <a:bodyPr>
            <a:noAutofit/>
          </a:bodyPr>
          <a:lstStyle/>
          <a:p>
            <a:pPr marL="342900" indent="-342900">
              <a:spcAft>
                <a:spcPts val="0"/>
              </a:spcAft>
              <a:buFont typeface="Arial" panose="020B0604020202020204" pitchFamily="34" charset="0"/>
              <a:buChar char="•"/>
            </a:pPr>
            <a:r>
              <a:rPr lang="en-US" sz="2000" dirty="0">
                <a:latin typeface="Times New Roman" panose="02020603050405020304" pitchFamily="18" charset="0"/>
                <a:ea typeface="Times New Roman"/>
                <a:cs typeface="Times New Roman" panose="02020603050405020304" pitchFamily="18" charset="0"/>
              </a:rPr>
              <a:t>In the March 2016 federal budget the Canadian government announced a $120 Billion infrastructure plan.   </a:t>
            </a:r>
          </a:p>
          <a:p>
            <a:pPr marL="342900" indent="-342900">
              <a:spcAft>
                <a:spcPts val="0"/>
              </a:spcAft>
              <a:buFont typeface="Arial" panose="020B0604020202020204" pitchFamily="34" charset="0"/>
              <a:buChar char="•"/>
            </a:pPr>
            <a:r>
              <a:rPr lang="en-US" sz="2000" dirty="0">
                <a:latin typeface="Times New Roman" panose="02020603050405020304" pitchFamily="18" charset="0"/>
                <a:ea typeface="Times New Roman"/>
                <a:cs typeface="Times New Roman" panose="02020603050405020304" pitchFamily="18" charset="0"/>
              </a:rPr>
              <a:t>Likewise, Ontario is making the largest investment in public infrastructure in the province's history -- about $160 billion over 12 years. </a:t>
            </a:r>
          </a:p>
          <a:p>
            <a:pPr lvl="1"/>
            <a:r>
              <a:rPr lang="en-US" sz="2000" dirty="0"/>
              <a:t>Many of these large- scale projects are public-private partnerships (P3s) rather than one-directional contracts. </a:t>
            </a:r>
          </a:p>
          <a:p>
            <a:pPr lvl="1"/>
            <a:r>
              <a:rPr lang="en-US" sz="2000" u="sng" dirty="0"/>
              <a:t>The Auditor General’s 2014 Report on P3s in Ontario found among other damaging discoveries that there's very little competition among the large P3 general contractors</a:t>
            </a:r>
            <a:r>
              <a:rPr lang="en-US" sz="2000" dirty="0"/>
              <a:t>—5 contractors did 80% of the projects and where there was a maintenance component two of the facility management companies were awarded the majority of the P3 projects.</a:t>
            </a:r>
          </a:p>
          <a:p>
            <a:pPr lvl="1"/>
            <a:r>
              <a:rPr lang="en-US" sz="2000" dirty="0"/>
              <a:t>The large-scale re-development projects involving Health Centres/Hospitals appear to be particularly negligent in there procurement dealings.</a:t>
            </a:r>
          </a:p>
          <a:p>
            <a:pPr lvl="1"/>
            <a:r>
              <a:rPr lang="en-US" sz="2000" dirty="0"/>
              <a:t>Brings us to…</a:t>
            </a:r>
            <a:endParaRPr lang="en-CA" sz="2000" dirty="0"/>
          </a:p>
        </p:txBody>
      </p:sp>
      <p:sp>
        <p:nvSpPr>
          <p:cNvPr id="6" name="Slide Number Placeholder 5"/>
          <p:cNvSpPr>
            <a:spLocks noGrp="1"/>
          </p:cNvSpPr>
          <p:nvPr>
            <p:ph type="sldNum" sz="quarter" idx="12"/>
          </p:nvPr>
        </p:nvSpPr>
        <p:spPr/>
        <p:txBody>
          <a:bodyPr/>
          <a:lstStyle/>
          <a:p>
            <a:fld id="{7EDE245F-DA9E-4483-8473-5502AC161D2F}"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389423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u="sng" dirty="0">
                <a:solidFill>
                  <a:srgbClr val="FF0000"/>
                </a:solidFill>
              </a:rPr>
              <a:t>Three shifts </a:t>
            </a:r>
            <a:r>
              <a:rPr lang="en-CA" dirty="0">
                <a:solidFill>
                  <a:srgbClr val="FF0000"/>
                </a:solidFill>
              </a:rPr>
              <a:t>in how we think about corporate crimes:</a:t>
            </a:r>
          </a:p>
        </p:txBody>
      </p:sp>
      <p:sp>
        <p:nvSpPr>
          <p:cNvPr id="3" name="Content Placeholder 2"/>
          <p:cNvSpPr>
            <a:spLocks noGrp="1"/>
          </p:cNvSpPr>
          <p:nvPr>
            <p:ph idx="1"/>
          </p:nvPr>
        </p:nvSpPr>
        <p:spPr/>
        <p:txBody>
          <a:bodyPr>
            <a:normAutofit/>
          </a:bodyPr>
          <a:lstStyle/>
          <a:p>
            <a:r>
              <a:rPr lang="en-CA" dirty="0"/>
              <a:t>#1	From serious criminal activity to a focus on ‘who’ is doing the harmful activity—i.e. separation of mobsters from white-collar criminals.</a:t>
            </a:r>
          </a:p>
        </p:txBody>
      </p:sp>
    </p:spTree>
    <p:extLst>
      <p:ext uri="{BB962C8B-B14F-4D97-AF65-F5344CB8AC3E}">
        <p14:creationId xmlns:p14="http://schemas.microsoft.com/office/powerpoint/2010/main" val="3414310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Infrastructure Bank…Toronto?</a:t>
            </a:r>
          </a:p>
        </p:txBody>
      </p:sp>
      <p:sp>
        <p:nvSpPr>
          <p:cNvPr id="3" name="Content Placeholder 2"/>
          <p:cNvSpPr>
            <a:spLocks noGrp="1"/>
          </p:cNvSpPr>
          <p:nvPr>
            <p:ph idx="1"/>
          </p:nvPr>
        </p:nvSpPr>
        <p:spPr/>
        <p:txBody>
          <a:bodyPr>
            <a:normAutofit fontScale="92500" lnSpcReduction="20000"/>
          </a:bodyPr>
          <a:lstStyle/>
          <a:p>
            <a:r>
              <a:rPr lang="en-US" dirty="0"/>
              <a:t>Aim is to attracts the world’s most powerful institutional investors with trillions of dollars at their disposal to invest in Canada.</a:t>
            </a:r>
          </a:p>
          <a:p>
            <a:pPr marL="0" indent="0">
              <a:buNone/>
            </a:pPr>
            <a:endParaRPr lang="en-US" dirty="0"/>
          </a:p>
          <a:p>
            <a:r>
              <a:rPr lang="en-US" dirty="0"/>
              <a:t> Focus will be on private-public partnerships…</a:t>
            </a:r>
          </a:p>
          <a:p>
            <a:pPr marL="0" indent="0">
              <a:buNone/>
            </a:pPr>
            <a:endParaRPr lang="en-US" dirty="0"/>
          </a:p>
          <a:p>
            <a:r>
              <a:rPr lang="en-US" dirty="0"/>
              <a:t>In addition to the infrastructure bank, the government also intends to create a new “Invest in Canada Hub” for attracting foreign investment  and it plans to relax some restrictions on foreign investment.</a:t>
            </a:r>
          </a:p>
          <a:p>
            <a:endParaRPr lang="en-CA" dirty="0"/>
          </a:p>
        </p:txBody>
      </p:sp>
    </p:spTree>
    <p:extLst>
      <p:ext uri="{BB962C8B-B14F-4D97-AF65-F5344CB8AC3E}">
        <p14:creationId xmlns:p14="http://schemas.microsoft.com/office/powerpoint/2010/main" val="1473259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067128" cy="1371600"/>
          </a:xfrm>
        </p:spPr>
        <p:txBody>
          <a:bodyPr>
            <a:normAutofit fontScale="90000"/>
          </a:bodyPr>
          <a:lstStyle/>
          <a:p>
            <a:r>
              <a:rPr lang="en-CA" sz="4000" dirty="0">
                <a:solidFill>
                  <a:srgbClr val="FF0000"/>
                </a:solidFill>
              </a:rPr>
              <a:t>Bankers in Canada (and elsewhere) </a:t>
            </a:r>
            <a:r>
              <a:rPr lang="en-CA" sz="3100" dirty="0">
                <a:solidFill>
                  <a:srgbClr val="FF0000"/>
                </a:solidFill>
                <a:latin typeface="Times New Roman" panose="02020603050405020304" pitchFamily="18" charset="0"/>
                <a:cs typeface="Times New Roman" panose="02020603050405020304" pitchFamily="18" charset="0"/>
              </a:rPr>
              <a:t>Why might banks not care about illicit money??? </a:t>
            </a:r>
            <a:endParaRPr lang="en-CA" sz="3100" dirty="0">
              <a:solidFill>
                <a:srgbClr val="FF0000"/>
              </a:solidFill>
            </a:endParaRPr>
          </a:p>
        </p:txBody>
      </p:sp>
      <p:sp>
        <p:nvSpPr>
          <p:cNvPr id="3" name="Content Placeholder 2"/>
          <p:cNvSpPr>
            <a:spLocks noGrp="1"/>
          </p:cNvSpPr>
          <p:nvPr>
            <p:ph idx="1"/>
          </p:nvPr>
        </p:nvSpPr>
        <p:spPr>
          <a:xfrm>
            <a:off x="395536" y="1628800"/>
            <a:ext cx="8229600" cy="4525963"/>
          </a:xfrm>
        </p:spPr>
        <p:txBody>
          <a:bodyPr>
            <a:normAutofit fontScale="25000" lnSpcReduction="20000"/>
          </a:bodyPr>
          <a:lstStyle/>
          <a:p>
            <a:pPr marL="0" indent="0">
              <a:buNone/>
            </a:pPr>
            <a:r>
              <a:rPr lang="en-CA" sz="5600" dirty="0">
                <a:latin typeface="Times New Roman" panose="02020603050405020304" pitchFamily="18" charset="0"/>
                <a:cs typeface="Times New Roman" panose="02020603050405020304" pitchFamily="18" charset="0"/>
              </a:rPr>
              <a:t>(</a:t>
            </a:r>
            <a:r>
              <a:rPr lang="en-CA" sz="8000" dirty="0">
                <a:latin typeface="Times New Roman" panose="02020603050405020304" pitchFamily="18" charset="0"/>
                <a:cs typeface="Times New Roman" panose="02020603050405020304" pitchFamily="18" charset="0"/>
              </a:rPr>
              <a:t>beyond meeting their minimum legal requirements) </a:t>
            </a:r>
          </a:p>
          <a:p>
            <a:pPr marL="0" indent="0">
              <a:buNone/>
            </a:pPr>
            <a:endParaRPr lang="en-CA" sz="8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CA" sz="8000" dirty="0">
                <a:latin typeface="Times New Roman" panose="02020603050405020304" pitchFamily="18" charset="0"/>
                <a:cs typeface="Times New Roman" panose="02020603050405020304" pitchFamily="18" charset="0"/>
              </a:rPr>
              <a:t>Profit orientation of banks, </a:t>
            </a:r>
          </a:p>
          <a:p>
            <a:pPr marL="342900" indent="-342900">
              <a:buFont typeface="Arial" panose="020B0604020202020204" pitchFamily="34" charset="0"/>
              <a:buChar char="•"/>
            </a:pPr>
            <a:r>
              <a:rPr lang="en-CA" sz="8000" dirty="0">
                <a:latin typeface="Times New Roman" panose="02020603050405020304" pitchFamily="18" charset="0"/>
                <a:cs typeface="Times New Roman" panose="02020603050405020304" pitchFamily="18" charset="0"/>
              </a:rPr>
              <a:t>share-holder obligations, </a:t>
            </a:r>
          </a:p>
          <a:p>
            <a:pPr marL="342900" indent="-342900">
              <a:buFont typeface="Arial" panose="020B0604020202020204" pitchFamily="34" charset="0"/>
              <a:buChar char="•"/>
            </a:pPr>
            <a:r>
              <a:rPr lang="en-CA" sz="8000" dirty="0">
                <a:latin typeface="Times New Roman" panose="02020603050405020304" pitchFamily="18" charset="0"/>
                <a:cs typeface="Times New Roman" panose="02020603050405020304" pitchFamily="18" charset="0"/>
              </a:rPr>
              <a:t>the ‘neutrality’ of the appearance of dirty money---all work against a focus on money laundering. </a:t>
            </a:r>
          </a:p>
          <a:p>
            <a:pPr marL="342900" indent="-342900">
              <a:buFont typeface="Arial" panose="020B0604020202020204" pitchFamily="34" charset="0"/>
              <a:buChar char="•"/>
            </a:pPr>
            <a:r>
              <a:rPr lang="en-CA" sz="8000" dirty="0">
                <a:latin typeface="Times New Roman" panose="02020603050405020304" pitchFamily="18" charset="0"/>
                <a:cs typeface="Times New Roman" panose="02020603050405020304" pitchFamily="18" charset="0"/>
              </a:rPr>
              <a:t>The difficulty in identifying suspicious ‘dirty’ money and the impossibility of identifying ‘good legitimate money that might be used for terrorist activities’. </a:t>
            </a:r>
          </a:p>
          <a:p>
            <a:pPr marL="0" indent="0">
              <a:buNone/>
            </a:pPr>
            <a:endParaRPr lang="en-CA" sz="8000" dirty="0">
              <a:latin typeface="Times New Roman" panose="02020603050405020304" pitchFamily="18" charset="0"/>
              <a:cs typeface="Times New Roman" panose="02020603050405020304" pitchFamily="18" charset="0"/>
            </a:endParaRPr>
          </a:p>
          <a:p>
            <a:pPr marL="0" indent="0">
              <a:buNone/>
            </a:pPr>
            <a:r>
              <a:rPr lang="en-CA" sz="8000" dirty="0">
                <a:latin typeface="Times New Roman" panose="02020603050405020304" pitchFamily="18" charset="0"/>
                <a:cs typeface="Times New Roman" panose="02020603050405020304" pitchFamily="18" charset="0"/>
              </a:rPr>
              <a:t> </a:t>
            </a:r>
            <a:r>
              <a:rPr lang="en-CA" sz="8000" u="sng" dirty="0">
                <a:latin typeface="Times New Roman" panose="02020603050405020304" pitchFamily="18" charset="0"/>
                <a:cs typeface="Times New Roman" panose="02020603050405020304" pitchFamily="18" charset="0"/>
              </a:rPr>
              <a:t>Answer has been big fines </a:t>
            </a:r>
            <a:r>
              <a:rPr lang="en-CA" sz="8000" dirty="0">
                <a:latin typeface="Times New Roman" panose="02020603050405020304" pitchFamily="18" charset="0"/>
                <a:cs typeface="Times New Roman" panose="02020603050405020304" pitchFamily="18" charset="0"/>
              </a:rPr>
              <a:t>vs. criminal sanctions…  </a:t>
            </a:r>
            <a:r>
              <a:rPr lang="en-US" sz="8000" dirty="0">
                <a:latin typeface="Times New Roman" panose="02020603050405020304" pitchFamily="18" charset="0"/>
                <a:cs typeface="Times New Roman" panose="02020603050405020304" pitchFamily="18" charset="0"/>
              </a:rPr>
              <a:t>“Punish them with fines” has been the response  while ignoring:</a:t>
            </a:r>
          </a:p>
          <a:p>
            <a:pPr marL="400050" lvl="1" indent="0">
              <a:buNone/>
            </a:pPr>
            <a:endParaRPr lang="en-US" sz="7600" dirty="0">
              <a:latin typeface="Times New Roman" panose="02020603050405020304" pitchFamily="18" charset="0"/>
              <a:cs typeface="Times New Roman" panose="02020603050405020304" pitchFamily="18" charset="0"/>
            </a:endParaRPr>
          </a:p>
          <a:p>
            <a:pPr marL="400050" lvl="1" indent="0">
              <a:buNone/>
            </a:pPr>
            <a:r>
              <a:rPr lang="en-US" sz="7600" dirty="0">
                <a:latin typeface="Times New Roman" panose="02020603050405020304" pitchFamily="18" charset="0"/>
                <a:cs typeface="Times New Roman" panose="02020603050405020304" pitchFamily="18" charset="0"/>
              </a:rPr>
              <a:t>In U.S. three of the four largest financial institutions are 80% bigger today than they were before they were bailed out. </a:t>
            </a:r>
          </a:p>
        </p:txBody>
      </p:sp>
      <p:sp>
        <p:nvSpPr>
          <p:cNvPr id="4" name="Slide Number Placeholder 3"/>
          <p:cNvSpPr>
            <a:spLocks noGrp="1"/>
          </p:cNvSpPr>
          <p:nvPr>
            <p:ph type="sldNum" sz="quarter" idx="12"/>
          </p:nvPr>
        </p:nvSpPr>
        <p:spPr/>
        <p:txBody>
          <a:bodyPr/>
          <a:lstStyle/>
          <a:p>
            <a:fld id="{213D6EC4-5890-4BD5-A562-C94C0B69BDC3}" type="slidenum">
              <a:rPr lang="en-CA" smtClean="0"/>
              <a:t>31</a:t>
            </a:fld>
            <a:endParaRPr lang="en-CA" dirty="0"/>
          </a:p>
        </p:txBody>
      </p:sp>
    </p:spTree>
    <p:extLst>
      <p:ext uri="{BB962C8B-B14F-4D97-AF65-F5344CB8AC3E}">
        <p14:creationId xmlns:p14="http://schemas.microsoft.com/office/powerpoint/2010/main" val="2431405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br>
              <a:rPr lang="en-CA" dirty="0"/>
            </a:br>
            <a:br>
              <a:rPr lang="en-CA" dirty="0"/>
            </a:br>
            <a:r>
              <a:rPr lang="en-CA" sz="3600" dirty="0">
                <a:solidFill>
                  <a:srgbClr val="FF0000"/>
                </a:solidFill>
              </a:rPr>
              <a:t>‘Off-shore’ is very often very much ‘on-shore’</a:t>
            </a:r>
          </a:p>
        </p:txBody>
      </p:sp>
      <p:sp>
        <p:nvSpPr>
          <p:cNvPr id="4" name="Slide Number Placeholder 3"/>
          <p:cNvSpPr>
            <a:spLocks noGrp="1"/>
          </p:cNvSpPr>
          <p:nvPr>
            <p:ph type="sldNum" sz="quarter" idx="12"/>
          </p:nvPr>
        </p:nvSpPr>
        <p:spPr/>
        <p:txBody>
          <a:bodyPr/>
          <a:lstStyle/>
          <a:p>
            <a:fld id="{213D6EC4-5890-4BD5-A562-C94C0B69BDC3}" type="slidenum">
              <a:rPr lang="en-CA" smtClean="0"/>
              <a:t>32</a:t>
            </a:fld>
            <a:endParaRPr lang="en-CA"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716" y="1844824"/>
            <a:ext cx="335218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491880" y="1988840"/>
            <a:ext cx="5112568" cy="3693319"/>
          </a:xfrm>
          <a:prstGeom prst="rect">
            <a:avLst/>
          </a:prstGeom>
        </p:spPr>
        <p:txBody>
          <a:bodyPr wrap="square">
            <a:spAutoFit/>
          </a:bodyPr>
          <a:lstStyle/>
          <a:p>
            <a:r>
              <a:rPr lang="en-US" dirty="0"/>
              <a:t>1999:  </a:t>
            </a:r>
            <a:r>
              <a:rPr lang="en-US" b="1" dirty="0"/>
              <a:t>Russian mafia `laundered $10bn at Bank of New York' </a:t>
            </a:r>
          </a:p>
          <a:p>
            <a:endParaRPr lang="en-US" dirty="0"/>
          </a:p>
          <a:p>
            <a:r>
              <a:rPr lang="en-US" dirty="0"/>
              <a:t>Billions of dollars have passed through the bank in the past year in what could be the biggest money-laundering operation detected in the United States. The bank, one of the oldest in America, acknowledged that the funds originated in Russia, where organised crime is rife in banking circles.</a:t>
            </a:r>
          </a:p>
          <a:p>
            <a:endParaRPr lang="en-US" dirty="0"/>
          </a:p>
          <a:p>
            <a:endParaRPr lang="en-US" dirty="0"/>
          </a:p>
          <a:p>
            <a:r>
              <a:rPr lang="en-US" dirty="0"/>
              <a:t>**Bank paid </a:t>
            </a:r>
            <a:r>
              <a:rPr lang="en-US" dirty="0">
                <a:solidFill>
                  <a:srgbClr val="FF0000"/>
                </a:solidFill>
              </a:rPr>
              <a:t>$26 Million </a:t>
            </a:r>
            <a:r>
              <a:rPr lang="en-US" dirty="0"/>
              <a:t>‘non-prosecution fine and </a:t>
            </a:r>
            <a:r>
              <a:rPr lang="en-US" dirty="0">
                <a:solidFill>
                  <a:srgbClr val="FF0000"/>
                </a:solidFill>
              </a:rPr>
              <a:t>$12 Million </a:t>
            </a:r>
            <a:r>
              <a:rPr lang="en-US" dirty="0"/>
              <a:t>to others affected by the laundering. </a:t>
            </a:r>
          </a:p>
        </p:txBody>
      </p:sp>
    </p:spTree>
    <p:extLst>
      <p:ext uri="{BB962C8B-B14F-4D97-AF65-F5344CB8AC3E}">
        <p14:creationId xmlns:p14="http://schemas.microsoft.com/office/powerpoint/2010/main" val="1643209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Who are we catching?</a:t>
            </a:r>
          </a:p>
        </p:txBody>
      </p:sp>
      <p:sp>
        <p:nvSpPr>
          <p:cNvPr id="3" name="Content Placeholder 2"/>
          <p:cNvSpPr>
            <a:spLocks noGrp="1"/>
          </p:cNvSpPr>
          <p:nvPr>
            <p:ph idx="1"/>
          </p:nvPr>
        </p:nvSpPr>
        <p:spPr>
          <a:xfrm>
            <a:off x="457200" y="1752600"/>
            <a:ext cx="8003232" cy="4844752"/>
          </a:xfrm>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r>
              <a:rPr lang="en-US" dirty="0"/>
              <a:t>2012 &amp; 2015: </a:t>
            </a:r>
            <a:r>
              <a:rPr lang="en-US" b="0" dirty="0"/>
              <a:t>The US government decided not to pursue criminal charges against HSBC for allowing terrorists and drug dealers to launder millions of dollars.  </a:t>
            </a:r>
            <a:r>
              <a:rPr lang="en-US" u="sng" dirty="0"/>
              <a:t>Regulators intervened to warn that prosecuting Britain’s biggest bank could lead to a “global financial disaster”… </a:t>
            </a:r>
          </a:p>
          <a:p>
            <a:r>
              <a:rPr lang="en-US" dirty="0"/>
              <a:t>	**Instead of pursuing a prosecution, the bank agreed to 	pay a record </a:t>
            </a:r>
            <a:r>
              <a:rPr lang="en-US" dirty="0">
                <a:solidFill>
                  <a:srgbClr val="FF0000"/>
                </a:solidFill>
              </a:rPr>
              <a:t>$1.92bn </a:t>
            </a:r>
            <a:r>
              <a:rPr lang="en-US" dirty="0"/>
              <a:t>fine.</a:t>
            </a:r>
            <a:endParaRPr lang="en-CA" dirty="0"/>
          </a:p>
        </p:txBody>
      </p:sp>
      <p:sp>
        <p:nvSpPr>
          <p:cNvPr id="4" name="Slide Number Placeholder 3"/>
          <p:cNvSpPr>
            <a:spLocks noGrp="1"/>
          </p:cNvSpPr>
          <p:nvPr>
            <p:ph type="sldNum" sz="quarter" idx="12"/>
          </p:nvPr>
        </p:nvSpPr>
        <p:spPr/>
        <p:txBody>
          <a:bodyPr/>
          <a:lstStyle/>
          <a:p>
            <a:fld id="{213D6EC4-5890-4BD5-A562-C94C0B69BDC3}" type="slidenum">
              <a:rPr lang="en-CA" smtClean="0"/>
              <a:t>33</a:t>
            </a:fld>
            <a:endParaRPr lang="en-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5" y="0"/>
            <a:ext cx="8934450" cy="371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90" y="180545"/>
            <a:ext cx="7429500" cy="252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637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4" name="Slide Number Placeholder 3"/>
          <p:cNvSpPr>
            <a:spLocks noGrp="1"/>
          </p:cNvSpPr>
          <p:nvPr>
            <p:ph type="sldNum" sz="quarter" idx="12"/>
          </p:nvPr>
        </p:nvSpPr>
        <p:spPr/>
        <p:txBody>
          <a:bodyPr/>
          <a:lstStyle/>
          <a:p>
            <a:fld id="{213D6EC4-5890-4BD5-A562-C94C0B69BDC3}" type="slidenum">
              <a:rPr lang="en-CA" smtClean="0"/>
              <a:t>34</a:t>
            </a:fld>
            <a:endParaRPr lang="en-CA"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92696"/>
            <a:ext cx="7620000" cy="524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875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15200" cy="1692106"/>
          </a:xfrm>
          <a:ln>
            <a:solidFill>
              <a:schemeClr val="accent1"/>
            </a:solidFill>
          </a:ln>
        </p:spPr>
        <p:txBody>
          <a:bodyPr>
            <a:normAutofit/>
          </a:bodyPr>
          <a:lstStyle/>
          <a:p>
            <a:r>
              <a:rPr lang="en-US" sz="2400" u="sng" dirty="0"/>
              <a:t>The exception</a:t>
            </a:r>
            <a:r>
              <a:rPr lang="en-US" sz="2400" dirty="0"/>
              <a:t>: Iceland sentencing 9 bankers found guilty of market manipulation that helped caused 2008 crash </a:t>
            </a:r>
            <a:br>
              <a:rPr lang="en-US" sz="2400" dirty="0"/>
            </a:br>
            <a:r>
              <a:rPr lang="en-US" sz="2400" dirty="0"/>
              <a:t>	</a:t>
            </a:r>
            <a:r>
              <a:rPr lang="en-US" sz="2000" dirty="0"/>
              <a:t>(</a:t>
            </a:r>
            <a:r>
              <a:rPr lang="en-US" sz="2000" i="1" dirty="0"/>
              <a:t>Independent, </a:t>
            </a:r>
            <a:r>
              <a:rPr lang="en-CA" sz="2000" dirty="0"/>
              <a:t>Friday 7 October 2016</a:t>
            </a:r>
            <a:br>
              <a:rPr lang="en-CA" sz="2000" dirty="0"/>
            </a:br>
            <a:endParaRPr lang="en-CA" sz="2000" dirty="0"/>
          </a:p>
        </p:txBody>
      </p:sp>
      <p:sp>
        <p:nvSpPr>
          <p:cNvPr id="3" name="Content Placeholder 2"/>
          <p:cNvSpPr>
            <a:spLocks noGrp="1"/>
          </p:cNvSpPr>
          <p:nvPr>
            <p:ph idx="1"/>
          </p:nvPr>
        </p:nvSpPr>
        <p:spPr>
          <a:xfrm>
            <a:off x="457200" y="1484784"/>
            <a:ext cx="8229600" cy="4641379"/>
          </a:xfrm>
        </p:spPr>
        <p:txBody>
          <a:bodyPr/>
          <a:lstStyle/>
          <a:p>
            <a:r>
              <a:rPr lang="en-US" sz="2800" dirty="0"/>
              <a:t>The Supreme Court in Reykjavik returned guilty verdicts for all nine defendants in the Kaupthing Bank market manipulation case.</a:t>
            </a:r>
          </a:p>
          <a:p>
            <a:r>
              <a:rPr lang="en-US" dirty="0"/>
              <a:t>“</a:t>
            </a:r>
            <a:r>
              <a:rPr lang="en-US" sz="1800" u="sng" dirty="0"/>
              <a:t>By allowing bankers to be prosecuted as criminals, Iceland opted for a different strategy in the wake of the financial crisis to rest of Europe and the US, where banks were fined, but chief executives escaped punishment.</a:t>
            </a:r>
            <a:r>
              <a:rPr lang="en-US" sz="1800" dirty="0"/>
              <a:t>”</a:t>
            </a:r>
          </a:p>
          <a:p>
            <a:endParaRPr lang="en-CA" dirty="0"/>
          </a:p>
        </p:txBody>
      </p:sp>
      <p:sp>
        <p:nvSpPr>
          <p:cNvPr id="4" name="Slide Number Placeholder 3"/>
          <p:cNvSpPr>
            <a:spLocks noGrp="1"/>
          </p:cNvSpPr>
          <p:nvPr>
            <p:ph type="sldNum" sz="quarter" idx="12"/>
          </p:nvPr>
        </p:nvSpPr>
        <p:spPr/>
        <p:txBody>
          <a:bodyPr/>
          <a:lstStyle/>
          <a:p>
            <a:fld id="{7EDE245F-DA9E-4483-8473-5502AC161D2F}" type="slidenum">
              <a:rPr lang="en-US" smtClean="0">
                <a:solidFill>
                  <a:prstClr val="black">
                    <a:tint val="75000"/>
                  </a:prstClr>
                </a:solidFill>
              </a:rPr>
              <a:pPr/>
              <a:t>35</a:t>
            </a:fld>
            <a:endParaRPr lang="en-US" dirty="0">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4509120"/>
            <a:ext cx="3240360"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781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Panama papers…</a:t>
            </a:r>
          </a:p>
        </p:txBody>
      </p:sp>
      <p:sp>
        <p:nvSpPr>
          <p:cNvPr id="3" name="Content Placeholder 2"/>
          <p:cNvSpPr>
            <a:spLocks noGrp="1"/>
          </p:cNvSpPr>
          <p:nvPr>
            <p:ph idx="1"/>
          </p:nvPr>
        </p:nvSpPr>
        <p:spPr/>
        <p:txBody>
          <a:bodyPr>
            <a:normAutofit/>
          </a:bodyPr>
          <a:lstStyle/>
          <a:p>
            <a:r>
              <a:rPr lang="en-US" dirty="0"/>
              <a:t>Data was obtained from Panamanian law firm Mossack Fonseca</a:t>
            </a:r>
          </a:p>
          <a:p>
            <a:r>
              <a:rPr lang="en-US" dirty="0"/>
              <a:t>The consortium estimates there are 1,352 corporate “officers” linked to Canada in the documents.</a:t>
            </a:r>
            <a:endParaRPr lang="en-CA" dirty="0"/>
          </a:p>
        </p:txBody>
      </p:sp>
      <p:sp>
        <p:nvSpPr>
          <p:cNvPr id="4" name="Slide Number Placeholder 3"/>
          <p:cNvSpPr>
            <a:spLocks noGrp="1"/>
          </p:cNvSpPr>
          <p:nvPr>
            <p:ph type="sldNum" sz="quarter" idx="12"/>
          </p:nvPr>
        </p:nvSpPr>
        <p:spPr/>
        <p:txBody>
          <a:bodyPr/>
          <a:lstStyle/>
          <a:p>
            <a:fld id="{213D6EC4-5890-4BD5-A562-C94C0B69BDC3}" type="slidenum">
              <a:rPr lang="en-CA" smtClean="0"/>
              <a:t>36</a:t>
            </a:fld>
            <a:endParaRPr lang="en-CA" dirty="0"/>
          </a:p>
        </p:txBody>
      </p:sp>
    </p:spTree>
    <p:extLst>
      <p:ext uri="{BB962C8B-B14F-4D97-AF65-F5344CB8AC3E}">
        <p14:creationId xmlns:p14="http://schemas.microsoft.com/office/powerpoint/2010/main" val="3460632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4784"/>
            <a:ext cx="5472361" cy="1728192"/>
          </a:xfrm>
        </p:spPr>
        <p:txBody>
          <a:bodyPr>
            <a:normAutofit fontScale="90000"/>
          </a:bodyPr>
          <a:lstStyle/>
          <a:p>
            <a:r>
              <a:rPr lang="en-CA" dirty="0"/>
              <a:t>Canada: </a:t>
            </a:r>
            <a:br>
              <a:rPr lang="en-CA" dirty="0"/>
            </a:br>
            <a:br>
              <a:rPr lang="en-CA" dirty="0"/>
            </a:br>
            <a:r>
              <a:rPr lang="en-CA" sz="2000" dirty="0"/>
              <a:t>Registered Companies</a:t>
            </a:r>
            <a:br>
              <a:rPr lang="en-CA" dirty="0"/>
            </a:br>
            <a:r>
              <a:rPr lang="en-CA" dirty="0"/>
              <a:t>RBC 847</a:t>
            </a:r>
            <a:br>
              <a:rPr lang="en-CA" dirty="0"/>
            </a:br>
            <a:r>
              <a:rPr lang="en-CA" dirty="0"/>
              <a:t>CIBC 632</a:t>
            </a:r>
            <a:br>
              <a:rPr lang="en-CA" dirty="0"/>
            </a:br>
            <a:r>
              <a:rPr lang="en-CA" dirty="0"/>
              <a:t>Scotiabank 481</a:t>
            </a:r>
            <a:br>
              <a:rPr lang="en-CA" dirty="0"/>
            </a:br>
            <a:r>
              <a:rPr lang="en-CA" sz="1800" dirty="0">
                <a:solidFill>
                  <a:schemeClr val="tx1"/>
                </a:solidFill>
                <a:latin typeface="Times New Roman" panose="02020603050405020304" pitchFamily="18" charset="0"/>
                <a:cs typeface="Times New Roman" panose="02020603050405020304" pitchFamily="18" charset="0"/>
              </a:rPr>
              <a:t>(Toronto Star Sept. 22 2016)</a:t>
            </a:r>
          </a:p>
        </p:txBody>
      </p:sp>
      <p:sp>
        <p:nvSpPr>
          <p:cNvPr id="4" name="Slide Number Placeholder 3"/>
          <p:cNvSpPr>
            <a:spLocks noGrp="1"/>
          </p:cNvSpPr>
          <p:nvPr>
            <p:ph type="sldNum" sz="quarter" idx="12"/>
          </p:nvPr>
        </p:nvSpPr>
        <p:spPr/>
        <p:txBody>
          <a:bodyPr/>
          <a:lstStyle/>
          <a:p>
            <a:fld id="{213D6EC4-5890-4BD5-A562-C94C0B69BDC3}" type="slidenum">
              <a:rPr lang="en-CA" smtClean="0"/>
              <a:t>37</a:t>
            </a:fld>
            <a:endParaRPr lang="en-CA" dirty="0"/>
          </a:p>
        </p:txBody>
      </p:sp>
      <p:pic>
        <p:nvPicPr>
          <p:cNvPr id="5" name="Picture 4" descr="http://cache3-img1.pressdisplay.com/pressdisplay/docserver/getimage.aspx?regionKey=GROmLFQBUkH0g6UELQTg8w%3d%3d"/>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6631"/>
            <a:ext cx="4237881" cy="2592289"/>
          </a:xfrm>
          <a:prstGeom prst="rect">
            <a:avLst/>
          </a:prstGeom>
          <a:noFill/>
          <a:ln>
            <a:noFill/>
          </a:ln>
        </p:spPr>
      </p:pic>
      <p:pic>
        <p:nvPicPr>
          <p:cNvPr id="6" name="Content Placeholder 5" descr="The Bahamas, a tax haven with a population of just under 400,000, is the No. 6 destination for Canadian money going abroad, with corporations and wealthy Canadians parking $33 billion there as of the end of last yea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3928" y="4077073"/>
            <a:ext cx="5022074" cy="2088232"/>
          </a:xfrm>
          <a:prstGeom prst="rect">
            <a:avLst/>
          </a:prstGeom>
          <a:noFill/>
          <a:ln>
            <a:noFill/>
          </a:ln>
        </p:spPr>
      </p:pic>
    </p:spTree>
    <p:extLst>
      <p:ext uri="{BB962C8B-B14F-4D97-AF65-F5344CB8AC3E}">
        <p14:creationId xmlns:p14="http://schemas.microsoft.com/office/powerpoint/2010/main" val="388336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rgbClr val="FF0000"/>
                </a:solidFill>
              </a:rPr>
              <a:t>What are our regulatory agencies doing…</a:t>
            </a:r>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671318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7560840" cy="1371600"/>
          </a:xfrm>
        </p:spPr>
        <p:txBody>
          <a:bodyPr>
            <a:normAutofit fontScale="90000"/>
          </a:bodyPr>
          <a:lstStyle/>
          <a:p>
            <a:pPr>
              <a:tabLst>
                <a:tab pos="896938" algn="l"/>
              </a:tabLst>
            </a:pPr>
            <a:r>
              <a:rPr lang="en-US" dirty="0">
                <a:solidFill>
                  <a:srgbClr val="FF0000"/>
                </a:solidFill>
              </a:rPr>
              <a:t>FinTRAC:  They have fined Only </a:t>
            </a:r>
            <a:r>
              <a:rPr lang="en-US" u="sng" dirty="0">
                <a:solidFill>
                  <a:srgbClr val="FF0000"/>
                </a:solidFill>
              </a:rPr>
              <a:t>1 Canadian bank,  </a:t>
            </a:r>
            <a:r>
              <a:rPr lang="en-US" dirty="0">
                <a:solidFill>
                  <a:srgbClr val="FF0000"/>
                </a:solidFill>
              </a:rPr>
              <a:t>(April 2016)</a:t>
            </a:r>
            <a:br>
              <a:rPr lang="en-US" dirty="0">
                <a:solidFill>
                  <a:srgbClr val="FF0000"/>
                </a:solidFill>
              </a:rPr>
            </a:br>
            <a:endParaRPr lang="en-CA" dirty="0">
              <a:solidFill>
                <a:srgbClr val="FF0000"/>
              </a:solidFill>
            </a:endParaRPr>
          </a:p>
        </p:txBody>
      </p:sp>
      <p:sp>
        <p:nvSpPr>
          <p:cNvPr id="3" name="Content Placeholder 2"/>
          <p:cNvSpPr>
            <a:spLocks noGrp="1"/>
          </p:cNvSpPr>
          <p:nvPr>
            <p:ph idx="1"/>
          </p:nvPr>
        </p:nvSpPr>
        <p:spPr>
          <a:xfrm>
            <a:off x="467544" y="2204864"/>
            <a:ext cx="7620000" cy="4373563"/>
          </a:xfrm>
        </p:spPr>
        <p:txBody>
          <a:bodyPr>
            <a:normAutofit/>
          </a:bodyPr>
          <a:lstStyle/>
          <a:p>
            <a:r>
              <a:rPr lang="en-CA" sz="1800" u="sng" dirty="0">
                <a:solidFill>
                  <a:srgbClr val="FF0000"/>
                </a:solidFill>
                <a:latin typeface="Times New Roman" panose="02020603050405020304" pitchFamily="18" charset="0"/>
                <a:cs typeface="Times New Roman" panose="02020603050405020304" pitchFamily="18" charset="0"/>
              </a:rPr>
              <a:t>Name of bank was kept secret</a:t>
            </a:r>
            <a:r>
              <a:rPr lang="en-CA" sz="1800" dirty="0">
                <a:latin typeface="Times New Roman" panose="02020603050405020304" pitchFamily="18" charset="0"/>
                <a:cs typeface="Times New Roman" panose="02020603050405020304" pitchFamily="18" charset="0"/>
              </a:rPr>
              <a:t>—with each bank claiming ‘it wasn’t them’! (Eventually shown to be </a:t>
            </a:r>
            <a:r>
              <a:rPr lang="en-CA" sz="1800" dirty="0"/>
              <a:t>Manulife)</a:t>
            </a:r>
            <a:endParaRPr lang="en-CA"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Fintrac’s home page shows the name of many smaller violators i.e. companies such as jewelry stores, independent securities dealers and real estate brokerages—not the bank. </a:t>
            </a:r>
          </a:p>
          <a:p>
            <a:pPr marL="342900" indent="-34290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Explanation for confidentiality: Fintrac’s Gibb said the legislation is not meant to be punitive, but aimed at changing non-compliant behaviour. </a:t>
            </a:r>
          </a:p>
          <a:p>
            <a:pPr marL="800100" lvl="1" indent="-342900"/>
            <a:r>
              <a:rPr lang="en-US" sz="1800" dirty="0">
                <a:latin typeface="Times New Roman" panose="02020603050405020304" pitchFamily="18" charset="0"/>
                <a:cs typeface="Times New Roman" panose="02020603050405020304" pitchFamily="18" charset="0"/>
              </a:rPr>
              <a:t>Again, this does not apply to those without the resources to fight Fintrac. Crimes of the most  powerful are treated differently. </a:t>
            </a:r>
          </a:p>
          <a:p>
            <a:pPr lvl="1" indent="0">
              <a:buNone/>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0" u="sng" dirty="0">
                <a:latin typeface="Times New Roman" panose="02020603050405020304" pitchFamily="18" charset="0"/>
                <a:cs typeface="Times New Roman" panose="02020603050405020304" pitchFamily="18" charset="0"/>
              </a:rPr>
              <a:t>A better explanation: an agreement struck between Fintrac and the institution that in exchange for anonymity, the institution may have agreed to forgo a lengthy appeal process in the courts and pay the $1,154,670 fine</a:t>
            </a:r>
            <a:r>
              <a:rPr lang="en-US" sz="1800" b="0" dirty="0">
                <a:latin typeface="Times New Roman" panose="02020603050405020304" pitchFamily="18" charset="0"/>
                <a:cs typeface="Times New Roman" panose="02020603050405020304" pitchFamily="18" charset="0"/>
              </a:rPr>
              <a:t>.</a:t>
            </a:r>
            <a:endParaRPr lang="en-CA" sz="18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13D6EC4-5890-4BD5-A562-C94C0B69BDC3}" type="slidenum">
              <a:rPr lang="en-CA" smtClean="0"/>
              <a:t>39</a:t>
            </a:fld>
            <a:endParaRPr lang="en-CA" dirty="0"/>
          </a:p>
        </p:txBody>
      </p:sp>
    </p:spTree>
    <p:extLst>
      <p:ext uri="{BB962C8B-B14F-4D97-AF65-F5344CB8AC3E}">
        <p14:creationId xmlns:p14="http://schemas.microsoft.com/office/powerpoint/2010/main" val="124469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931224" cy="1371600"/>
          </a:xfrm>
        </p:spPr>
        <p:txBody>
          <a:bodyPr>
            <a:normAutofit fontScale="90000"/>
          </a:bodyPr>
          <a:lstStyle/>
          <a:p>
            <a:pPr>
              <a:defRPr/>
            </a:pPr>
            <a:r>
              <a:rPr lang="en-US" dirty="0">
                <a:solidFill>
                  <a:srgbClr val="FF0000"/>
                </a:solidFill>
              </a:rPr>
              <a:t>Consequence of the creation of the ‘</a:t>
            </a:r>
            <a:r>
              <a:rPr lang="en-US" u="sng" dirty="0">
                <a:solidFill>
                  <a:srgbClr val="FF0000"/>
                </a:solidFill>
              </a:rPr>
              <a:t>white-collar crime</a:t>
            </a:r>
            <a:r>
              <a:rPr lang="en-US" dirty="0">
                <a:solidFill>
                  <a:srgbClr val="FF0000"/>
                </a:solidFill>
              </a:rPr>
              <a:t>’ concept </a:t>
            </a:r>
            <a:r>
              <a:rPr lang="en-US" sz="2700" dirty="0">
                <a:solidFill>
                  <a:srgbClr val="FF0000"/>
                </a:solidFill>
              </a:rPr>
              <a:t>…(Edwin Sutherland: 1939) </a:t>
            </a:r>
          </a:p>
        </p:txBody>
      </p:sp>
      <p:sp>
        <p:nvSpPr>
          <p:cNvPr id="3" name="Content Placeholder 2"/>
          <p:cNvSpPr>
            <a:spLocks noGrp="1"/>
          </p:cNvSpPr>
          <p:nvPr>
            <p:ph idx="1"/>
          </p:nvPr>
        </p:nvSpPr>
        <p:spPr>
          <a:xfrm>
            <a:off x="381000" y="1981200"/>
            <a:ext cx="8610600" cy="4114800"/>
          </a:xfrm>
        </p:spPr>
        <p:txBody>
          <a:bodyPr/>
          <a:lstStyle/>
          <a:p>
            <a:pPr marL="0" indent="0">
              <a:buFont typeface="Wingdings" pitchFamily="2" charset="2"/>
              <a:buNone/>
              <a:defRPr/>
            </a:pPr>
            <a:r>
              <a:rPr lang="en-US" dirty="0"/>
              <a:t>	</a:t>
            </a:r>
          </a:p>
          <a:p>
            <a:pPr marL="0" indent="0">
              <a:buFont typeface="Wingdings" pitchFamily="2" charset="2"/>
              <a:buNone/>
              <a:defRPr/>
            </a:pPr>
            <a:r>
              <a:rPr lang="en-US" dirty="0"/>
              <a:t>	Separation of organized crime</a:t>
            </a:r>
          </a:p>
          <a:p>
            <a:pPr>
              <a:defRPr/>
            </a:pPr>
            <a:endParaRPr lang="en-US" dirty="0"/>
          </a:p>
          <a:p>
            <a:pPr>
              <a:defRPr/>
            </a:pPr>
            <a:endParaRPr lang="en-US" dirty="0"/>
          </a:p>
          <a:p>
            <a:pPr marL="0" indent="0">
              <a:buFont typeface="Wingdings" pitchFamily="2" charset="2"/>
              <a:buNone/>
              <a:defRPr/>
            </a:pPr>
            <a:r>
              <a:rPr lang="en-US" sz="2400" dirty="0"/>
              <a:t>Businessmen/Politicians		Mobsters</a:t>
            </a:r>
          </a:p>
          <a:p>
            <a:pPr marL="0" indent="0">
              <a:buFont typeface="Wingdings" pitchFamily="2" charset="2"/>
              <a:buNone/>
              <a:defRPr/>
            </a:pPr>
            <a:r>
              <a:rPr lang="en-US" sz="2400" dirty="0"/>
              <a:t>who commit crimes</a:t>
            </a:r>
          </a:p>
        </p:txBody>
      </p:sp>
      <p:cxnSp>
        <p:nvCxnSpPr>
          <p:cNvPr id="9220" name="Straight Arrow Connector 4"/>
          <p:cNvCxnSpPr>
            <a:cxnSpLocks noChangeShapeType="1"/>
          </p:cNvCxnSpPr>
          <p:nvPr/>
        </p:nvCxnSpPr>
        <p:spPr bwMode="auto">
          <a:xfrm flipH="1">
            <a:off x="3347864" y="2894373"/>
            <a:ext cx="982462" cy="139872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21" name="Straight Arrow Connector 6"/>
          <p:cNvCxnSpPr>
            <a:cxnSpLocks noChangeShapeType="1"/>
          </p:cNvCxnSpPr>
          <p:nvPr/>
        </p:nvCxnSpPr>
        <p:spPr bwMode="auto">
          <a:xfrm>
            <a:off x="4330326" y="2894373"/>
            <a:ext cx="1321794" cy="139872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SzPct val="90000"/>
              <a:buChar char="–"/>
              <a:defRPr sz="2800">
                <a:solidFill>
                  <a:schemeClr val="tx1"/>
                </a:solidFill>
                <a:latin typeface="Times New Roman" pitchFamily="18" charset="0"/>
              </a:defRPr>
            </a:lvl2pPr>
            <a:lvl3pPr marL="1143000" indent="-228600" eaLnBrk="0" hangingPunct="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spcBef>
                <a:spcPct val="0"/>
              </a:spcBef>
              <a:buClrTx/>
              <a:buSzTx/>
              <a:buFontTx/>
              <a:buNone/>
            </a:pPr>
            <a:fld id="{677E7840-B773-4499-A255-825A17DB9EB3}" type="slidenum">
              <a:rPr lang="en-US" altLang="en-US" sz="1400" smtClean="0"/>
              <a:pPr eaLnBrk="1" hangingPunct="1">
                <a:spcBef>
                  <a:spcPct val="0"/>
                </a:spcBef>
                <a:buClrTx/>
                <a:buSzTx/>
                <a:buFontTx/>
                <a:buNone/>
              </a:pPr>
              <a:t>4</a:t>
            </a:fld>
            <a:endParaRPr lang="en-US" altLang="en-US" sz="1400" dirty="0"/>
          </a:p>
        </p:txBody>
      </p:sp>
      <p:cxnSp>
        <p:nvCxnSpPr>
          <p:cNvPr id="5" name="Straight Arrow Connector 4"/>
          <p:cNvCxnSpPr/>
          <p:nvPr/>
        </p:nvCxnSpPr>
        <p:spPr>
          <a:xfrm>
            <a:off x="5796136" y="4509120"/>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64088" y="5229200"/>
            <a:ext cx="1944216" cy="646331"/>
          </a:xfrm>
          <a:prstGeom prst="rect">
            <a:avLst/>
          </a:prstGeom>
          <a:noFill/>
        </p:spPr>
        <p:txBody>
          <a:bodyPr wrap="square" rtlCol="0">
            <a:spAutoFit/>
          </a:bodyPr>
          <a:lstStyle/>
          <a:p>
            <a:r>
              <a:rPr lang="en-CA" u="sng" dirty="0"/>
              <a:t>Real</a:t>
            </a:r>
            <a:r>
              <a:rPr lang="en-CA" dirty="0"/>
              <a:t> organized crime </a:t>
            </a:r>
          </a:p>
        </p:txBody>
      </p:sp>
      <p:cxnSp>
        <p:nvCxnSpPr>
          <p:cNvPr id="8" name="Straight Arrow Connector 7"/>
          <p:cNvCxnSpPr/>
          <p:nvPr/>
        </p:nvCxnSpPr>
        <p:spPr>
          <a:xfrm>
            <a:off x="1691680" y="4941168"/>
            <a:ext cx="0" cy="6111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1041" y="5552365"/>
            <a:ext cx="2520280" cy="923330"/>
          </a:xfrm>
          <a:prstGeom prst="rect">
            <a:avLst/>
          </a:prstGeom>
          <a:noFill/>
        </p:spPr>
        <p:txBody>
          <a:bodyPr wrap="square" rtlCol="0">
            <a:spAutoFit/>
          </a:bodyPr>
          <a:lstStyle/>
          <a:p>
            <a:r>
              <a:rPr lang="en-CA" dirty="0"/>
              <a:t>White-Collar, Corporate/regulatory violations</a:t>
            </a:r>
          </a:p>
        </p:txBody>
      </p:sp>
    </p:spTree>
    <p:extLst>
      <p:ext uri="{BB962C8B-B14F-4D97-AF65-F5344CB8AC3E}">
        <p14:creationId xmlns:p14="http://schemas.microsoft.com/office/powerpoint/2010/main" val="3289170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DE245F-DA9E-4483-8473-5502AC161D2F}" type="slidenum">
              <a:rPr lang="en-US" smtClean="0"/>
              <a:t>40</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38225"/>
            <a:ext cx="5943600"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601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80920" cy="1371600"/>
          </a:xfrm>
        </p:spPr>
        <p:txBody>
          <a:bodyPr>
            <a:normAutofit fontScale="90000"/>
          </a:bodyPr>
          <a:lstStyle/>
          <a:p>
            <a:r>
              <a:rPr lang="en-CA" dirty="0">
                <a:solidFill>
                  <a:srgbClr val="FF0000"/>
                </a:solidFill>
              </a:rPr>
              <a:t>Revenue Canada &amp; KPMG: the </a:t>
            </a:r>
            <a:r>
              <a:rPr lang="en-US" dirty="0">
                <a:solidFill>
                  <a:srgbClr val="FF0000"/>
                </a:solidFill>
              </a:rPr>
              <a:t>offshore tax "sham" on the Isle of Man</a:t>
            </a:r>
            <a:endParaRPr lang="en-CA" dirty="0">
              <a:solidFill>
                <a:srgbClr val="FF0000"/>
              </a:solidFill>
            </a:endParaRPr>
          </a:p>
        </p:txBody>
      </p:sp>
      <p:sp>
        <p:nvSpPr>
          <p:cNvPr id="3" name="Content Placeholder 2"/>
          <p:cNvSpPr>
            <a:spLocks noGrp="1"/>
          </p:cNvSpPr>
          <p:nvPr>
            <p:ph idx="1"/>
          </p:nvPr>
        </p:nvSpPr>
        <p:spPr>
          <a:xfrm>
            <a:off x="395536" y="2132856"/>
            <a:ext cx="7620000" cy="4373563"/>
          </a:xfrm>
        </p:spPr>
        <p:txBody>
          <a:bodyPr>
            <a:normAutofit fontScale="70000" lnSpcReduction="20000"/>
          </a:bodyPr>
          <a:lstStyle/>
          <a:p>
            <a:r>
              <a:rPr lang="en-CA" dirty="0"/>
              <a:t>A tale that should enrage the public…</a:t>
            </a:r>
            <a:r>
              <a:rPr lang="en-US" dirty="0"/>
              <a:t>the Canada Revenue Agency offered a secret amnesty deal to multi-millionaire clients of KPMG </a:t>
            </a:r>
            <a:endParaRPr lang="en-CA" dirty="0"/>
          </a:p>
          <a:p>
            <a:pPr marL="342900" indent="-342900">
              <a:buFont typeface="Arial" panose="020B0604020202020204" pitchFamily="34" charset="0"/>
              <a:buChar char="•"/>
            </a:pPr>
            <a:r>
              <a:rPr lang="en-US" b="0" dirty="0"/>
              <a:t>CBC was leaked a copy of the confidential agreements that went first to KPMG who then passed them on to their high net worth clients.</a:t>
            </a:r>
          </a:p>
          <a:p>
            <a:pPr marL="342900" indent="-342900">
              <a:buFont typeface="Arial" panose="020B0604020202020204" pitchFamily="34" charset="0"/>
              <a:buChar char="•"/>
            </a:pPr>
            <a:r>
              <a:rPr lang="en-US" b="0" dirty="0"/>
              <a:t>If they self-identified, in lieu of fines and penalties—or conviction—for their involvement in the controversial scheme, ‘high net worth’ clients, </a:t>
            </a:r>
            <a:r>
              <a:rPr lang="en-US" b="0" u="sng" dirty="0"/>
              <a:t>and only the wealthy clients</a:t>
            </a:r>
            <a:r>
              <a:rPr lang="en-US" b="0" dirty="0"/>
              <a:t>, simply had to agree to pay their back taxes and in some cases a modest interest on these offshore investments. </a:t>
            </a:r>
          </a:p>
          <a:p>
            <a:pPr marL="342900" indent="-342900">
              <a:buFont typeface="Arial" panose="020B0604020202020204" pitchFamily="34" charset="0"/>
              <a:buChar char="•"/>
            </a:pPr>
            <a:r>
              <a:rPr lang="en-US" b="0" dirty="0"/>
              <a:t>Revenue Canada stated that  the agreements could be terminated by the CRA if the KPMG clients spoke to others about the secret offer.</a:t>
            </a:r>
            <a:endParaRPr lang="en-CA" b="0" dirty="0"/>
          </a:p>
        </p:txBody>
      </p:sp>
      <p:sp>
        <p:nvSpPr>
          <p:cNvPr id="4" name="Slide Number Placeholder 3"/>
          <p:cNvSpPr>
            <a:spLocks noGrp="1"/>
          </p:cNvSpPr>
          <p:nvPr>
            <p:ph type="sldNum" sz="quarter" idx="12"/>
          </p:nvPr>
        </p:nvSpPr>
        <p:spPr/>
        <p:txBody>
          <a:bodyPr/>
          <a:lstStyle/>
          <a:p>
            <a:fld id="{213D6EC4-5890-4BD5-A562-C94C0B69BDC3}" type="slidenum">
              <a:rPr lang="en-CA" smtClean="0"/>
              <a:t>41</a:t>
            </a:fld>
            <a:endParaRPr lang="en-CA" dirty="0"/>
          </a:p>
        </p:txBody>
      </p:sp>
    </p:spTree>
    <p:extLst>
      <p:ext uri="{BB962C8B-B14F-4D97-AF65-F5344CB8AC3E}">
        <p14:creationId xmlns:p14="http://schemas.microsoft.com/office/powerpoint/2010/main" val="3847848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131024" cy="1371600"/>
          </a:xfrm>
        </p:spPr>
        <p:txBody>
          <a:bodyPr/>
          <a:lstStyle/>
          <a:p>
            <a:r>
              <a:rPr lang="en-CA" dirty="0">
                <a:solidFill>
                  <a:srgbClr val="FF0000"/>
                </a:solidFill>
              </a:rPr>
              <a:t>Democracy at work…</a:t>
            </a:r>
          </a:p>
        </p:txBody>
      </p:sp>
      <p:sp>
        <p:nvSpPr>
          <p:cNvPr id="3" name="Content Placeholder 2"/>
          <p:cNvSpPr>
            <a:spLocks noGrp="1"/>
          </p:cNvSpPr>
          <p:nvPr>
            <p:ph idx="1"/>
          </p:nvPr>
        </p:nvSpPr>
        <p:spPr/>
        <p:txBody>
          <a:bodyPr>
            <a:normAutofit lnSpcReduction="10000"/>
          </a:bodyPr>
          <a:lstStyle/>
          <a:p>
            <a:r>
              <a:rPr lang="en-US" sz="2400" dirty="0"/>
              <a:t>As Revenue Canada acknowledged:  </a:t>
            </a:r>
            <a:r>
              <a:rPr lang="en-US" sz="2400" u="sng" dirty="0">
                <a:solidFill>
                  <a:schemeClr val="tx2"/>
                </a:solidFill>
              </a:rPr>
              <a:t>it would not be advantageous for the tax paying public to learn that there were different systems of accountability at work! </a:t>
            </a:r>
          </a:p>
          <a:p>
            <a:r>
              <a:rPr lang="en-US" sz="2400" dirty="0"/>
              <a:t>Why did Revenue Canada do this? </a:t>
            </a:r>
          </a:p>
          <a:p>
            <a:r>
              <a:rPr lang="en-US" sz="2400" b="0" dirty="0"/>
              <a:t>The self-identification of the wealthy clients would result in some tax revenue.  The amnesty process would free up Revenue Canada to go after the smaller clients who would not have the resources to engage in long court battles with high-priced lawyers.</a:t>
            </a:r>
          </a:p>
          <a:p>
            <a:r>
              <a:rPr lang="en-US" sz="2400" dirty="0"/>
              <a:t>Similar to FINTRAC, Revenue Canada appears to have made the decision to avoid the expensive legal battle with  high-net worth individuals i.e. the crimes of the powerful. </a:t>
            </a:r>
            <a:endParaRPr lang="en-CA" sz="2400" dirty="0"/>
          </a:p>
          <a:p>
            <a:endParaRPr lang="en-CA" dirty="0"/>
          </a:p>
        </p:txBody>
      </p:sp>
      <p:sp>
        <p:nvSpPr>
          <p:cNvPr id="4" name="Slide Number Placeholder 3"/>
          <p:cNvSpPr>
            <a:spLocks noGrp="1"/>
          </p:cNvSpPr>
          <p:nvPr>
            <p:ph type="sldNum" sz="quarter" idx="12"/>
          </p:nvPr>
        </p:nvSpPr>
        <p:spPr/>
        <p:txBody>
          <a:bodyPr/>
          <a:lstStyle/>
          <a:p>
            <a:fld id="{213D6EC4-5890-4BD5-A562-C94C0B69BDC3}" type="slidenum">
              <a:rPr lang="en-CA" smtClean="0"/>
              <a:t>42</a:t>
            </a:fld>
            <a:endParaRPr lang="en-CA" dirty="0"/>
          </a:p>
        </p:txBody>
      </p:sp>
    </p:spTree>
    <p:extLst>
      <p:ext uri="{BB962C8B-B14F-4D97-AF65-F5344CB8AC3E}">
        <p14:creationId xmlns:p14="http://schemas.microsoft.com/office/powerpoint/2010/main" val="1486813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5"/>
            <a:ext cx="6923112" cy="1584176"/>
          </a:xfrm>
        </p:spPr>
        <p:txBody>
          <a:bodyPr>
            <a:normAutofit fontScale="90000"/>
          </a:bodyPr>
          <a:lstStyle/>
          <a:p>
            <a:pPr>
              <a:tabLst>
                <a:tab pos="2058988" algn="l"/>
              </a:tabLst>
            </a:pPr>
            <a:br>
              <a:rPr lang="en-CA" b="1" dirty="0">
                <a:ea typeface="Calibri"/>
                <a:cs typeface="Times New Roman"/>
              </a:rPr>
            </a:br>
            <a:br>
              <a:rPr lang="en-CA" b="1" dirty="0">
                <a:ea typeface="Calibri"/>
                <a:cs typeface="Times New Roman"/>
              </a:rPr>
            </a:br>
            <a:br>
              <a:rPr lang="en-CA" b="1" dirty="0">
                <a:ea typeface="Calibri"/>
                <a:cs typeface="Times New Roman"/>
              </a:rPr>
            </a:br>
            <a:br>
              <a:rPr lang="en-CA" b="1" dirty="0">
                <a:ea typeface="Calibri"/>
                <a:cs typeface="Times New Roman"/>
              </a:rPr>
            </a:br>
            <a:br>
              <a:rPr lang="en-CA" b="1" dirty="0">
                <a:ea typeface="Calibri"/>
                <a:cs typeface="Times New Roman"/>
              </a:rPr>
            </a:br>
            <a:br>
              <a:rPr lang="en-CA" b="1" dirty="0">
                <a:ea typeface="Calibri"/>
                <a:cs typeface="Times New Roman"/>
              </a:rPr>
            </a:br>
            <a:br>
              <a:rPr lang="en-CA" b="1" dirty="0">
                <a:ea typeface="Calibri"/>
                <a:cs typeface="Times New Roman"/>
              </a:rPr>
            </a:br>
            <a:br>
              <a:rPr lang="en-CA" b="1" dirty="0">
                <a:ea typeface="Calibri"/>
                <a:cs typeface="Times New Roman"/>
              </a:rPr>
            </a:br>
            <a:br>
              <a:rPr lang="en-CA" b="1" dirty="0">
                <a:ea typeface="Calibri"/>
                <a:cs typeface="Times New Roman"/>
              </a:rPr>
            </a:br>
            <a:br>
              <a:rPr lang="en-CA" b="1" dirty="0">
                <a:ea typeface="Calibri"/>
                <a:cs typeface="Times New Roman"/>
              </a:rPr>
            </a:br>
            <a:br>
              <a:rPr lang="en-CA" b="1" dirty="0">
                <a:ea typeface="Calibri"/>
                <a:cs typeface="Times New Roman"/>
              </a:rPr>
            </a:br>
            <a:r>
              <a:rPr lang="en-CA" sz="3100" b="1" dirty="0">
                <a:ea typeface="Calibri"/>
                <a:cs typeface="Times New Roman"/>
              </a:rPr>
              <a:t>When </a:t>
            </a:r>
            <a:r>
              <a:rPr lang="en-CA" sz="3100" b="1" u="sng" dirty="0">
                <a:ea typeface="Calibri"/>
                <a:cs typeface="Times New Roman"/>
              </a:rPr>
              <a:t>do</a:t>
            </a:r>
            <a:r>
              <a:rPr lang="en-CA" sz="3100" b="1" dirty="0">
                <a:ea typeface="Calibri"/>
                <a:cs typeface="Times New Roman"/>
              </a:rPr>
              <a:t> we care … about the illicit movement of  Money and Corruption</a:t>
            </a:r>
            <a:endParaRPr lang="en-CA" sz="3100" b="1" dirty="0"/>
          </a:p>
        </p:txBody>
      </p:sp>
      <p:sp>
        <p:nvSpPr>
          <p:cNvPr id="3" name="Content Placeholder 2"/>
          <p:cNvSpPr>
            <a:spLocks noGrp="1"/>
          </p:cNvSpPr>
          <p:nvPr>
            <p:ph idx="1"/>
          </p:nvPr>
        </p:nvSpPr>
        <p:spPr>
          <a:xfrm>
            <a:off x="467544" y="1844824"/>
            <a:ext cx="7620000" cy="4373563"/>
          </a:xfrm>
        </p:spPr>
        <p:txBody>
          <a:bodyPr>
            <a:normAutofit fontScale="32500" lnSpcReduction="20000"/>
          </a:bodyPr>
          <a:lstStyle/>
          <a:p>
            <a:pPr lvl="0">
              <a:lnSpc>
                <a:spcPct val="115000"/>
              </a:lnSpc>
            </a:pPr>
            <a:endParaRPr lang="en-CA" dirty="0">
              <a:ea typeface="Calibri"/>
              <a:cs typeface="Times New Roman"/>
            </a:endParaRPr>
          </a:p>
          <a:p>
            <a:pPr lvl="0">
              <a:lnSpc>
                <a:spcPct val="115000"/>
              </a:lnSpc>
            </a:pPr>
            <a:endParaRPr lang="en-CA" dirty="0">
              <a:ea typeface="Calibri"/>
              <a:cs typeface="Times New Roman"/>
            </a:endParaRPr>
          </a:p>
          <a:p>
            <a:pPr lvl="0">
              <a:lnSpc>
                <a:spcPct val="115000"/>
              </a:lnSpc>
            </a:pPr>
            <a:r>
              <a:rPr lang="en-CA" sz="4500" dirty="0">
                <a:ea typeface="Calibri"/>
                <a:cs typeface="Times New Roman"/>
              </a:rPr>
              <a:t>When…</a:t>
            </a:r>
          </a:p>
          <a:p>
            <a:pPr lvl="0">
              <a:lnSpc>
                <a:spcPct val="115000"/>
              </a:lnSpc>
              <a:buFont typeface="Symbol"/>
              <a:buChar char=""/>
            </a:pPr>
            <a:r>
              <a:rPr lang="en-CA" sz="6000" dirty="0">
                <a:latin typeface="Times New Roman" panose="02020603050405020304" pitchFamily="18" charset="0"/>
                <a:ea typeface="Calibri"/>
                <a:cs typeface="Times New Roman" panose="02020603050405020304" pitchFamily="18" charset="0"/>
              </a:rPr>
              <a:t> </a:t>
            </a:r>
            <a:r>
              <a:rPr lang="en-CA" sz="6000" b="0" dirty="0">
                <a:latin typeface="Times New Roman" panose="02020603050405020304" pitchFamily="18" charset="0"/>
                <a:ea typeface="Calibri"/>
                <a:cs typeface="Times New Roman" panose="02020603050405020304" pitchFamily="18" charset="0"/>
              </a:rPr>
              <a:t>Canada receives international pressure regarding our failure to meet 	their various agreed requirements  i.e. </a:t>
            </a:r>
            <a:r>
              <a:rPr lang="en-CA" sz="6000" b="0" u="sng" dirty="0">
                <a:latin typeface="Times New Roman" panose="02020603050405020304" pitchFamily="18" charset="0"/>
                <a:ea typeface="Calibri"/>
                <a:cs typeface="Times New Roman" panose="02020603050405020304" pitchFamily="18" charset="0"/>
              </a:rPr>
              <a:t>the FATF peer reviews</a:t>
            </a:r>
            <a:r>
              <a:rPr lang="en-CA" sz="6000" b="0" dirty="0">
                <a:latin typeface="Times New Roman" panose="02020603050405020304" pitchFamily="18" charset="0"/>
                <a:ea typeface="Calibri"/>
                <a:cs typeface="Times New Roman" panose="02020603050405020304" pitchFamily="18" charset="0"/>
              </a:rPr>
              <a:t>. 	***However, we must wait to see how the Canadian 	government meets  the criticism regarding the exemption of 	lawyers and the failures regarding beneficial ownership. </a:t>
            </a:r>
          </a:p>
          <a:p>
            <a:pPr lvl="0">
              <a:lnSpc>
                <a:spcPct val="115000"/>
              </a:lnSpc>
              <a:buFont typeface="Symbol"/>
              <a:buChar char=""/>
            </a:pPr>
            <a:r>
              <a:rPr lang="en-CA" sz="6000" b="0" dirty="0">
                <a:solidFill>
                  <a:srgbClr val="333333"/>
                </a:solidFill>
                <a:effectLst/>
                <a:latin typeface="Times New Roman" panose="02020603050405020304" pitchFamily="18" charset="0"/>
                <a:ea typeface="Calibri"/>
                <a:cs typeface="Times New Roman" panose="02020603050405020304" pitchFamily="18" charset="0"/>
              </a:rPr>
              <a:t> Funds point </a:t>
            </a:r>
            <a:r>
              <a:rPr lang="en-CA" sz="6000" b="0" dirty="0">
                <a:solidFill>
                  <a:srgbClr val="333333"/>
                </a:solidFill>
                <a:latin typeface="Times New Roman" panose="02020603050405020304" pitchFamily="18" charset="0"/>
                <a:ea typeface="Calibri"/>
                <a:cs typeface="Times New Roman" panose="02020603050405020304" pitchFamily="18" charset="0"/>
              </a:rPr>
              <a:t>toward </a:t>
            </a:r>
            <a:r>
              <a:rPr lang="en-CA" sz="6000" b="0" dirty="0">
                <a:solidFill>
                  <a:srgbClr val="333333"/>
                </a:solidFill>
                <a:effectLst/>
                <a:latin typeface="Times New Roman" panose="02020603050405020304" pitchFamily="18" charset="0"/>
                <a:ea typeface="Calibri"/>
                <a:cs typeface="Times New Roman" panose="02020603050405020304" pitchFamily="18" charset="0"/>
              </a:rPr>
              <a:t>“</a:t>
            </a:r>
            <a:r>
              <a:rPr lang="en-CA" sz="6000" b="0" u="sng" dirty="0">
                <a:solidFill>
                  <a:srgbClr val="333333"/>
                </a:solidFill>
                <a:effectLst/>
                <a:latin typeface="Times New Roman" panose="02020603050405020304" pitchFamily="18" charset="0"/>
                <a:ea typeface="Calibri"/>
                <a:cs typeface="Times New Roman" panose="02020603050405020304" pitchFamily="18" charset="0"/>
              </a:rPr>
              <a:t>terrorist financing</a:t>
            </a:r>
            <a:r>
              <a:rPr lang="en-CA" sz="6000" b="0" dirty="0">
                <a:solidFill>
                  <a:srgbClr val="333333"/>
                </a:solidFill>
                <a:effectLst/>
                <a:latin typeface="Times New Roman" panose="02020603050405020304" pitchFamily="18" charset="0"/>
                <a:ea typeface="Calibri"/>
                <a:cs typeface="Times New Roman" panose="02020603050405020304" pitchFamily="18" charset="0"/>
              </a:rPr>
              <a:t>”---but then we handle it as if it 	were money laundering  i.e. responsibilization of front line 	tellers etc. </a:t>
            </a:r>
          </a:p>
          <a:p>
            <a:pPr lvl="0">
              <a:lnSpc>
                <a:spcPct val="115000"/>
              </a:lnSpc>
              <a:buFont typeface="Symbol"/>
              <a:buChar char=""/>
            </a:pPr>
            <a:r>
              <a:rPr lang="en-CA" sz="6000" b="0" dirty="0">
                <a:solidFill>
                  <a:srgbClr val="333333"/>
                </a:solidFill>
                <a:latin typeface="Times New Roman" panose="02020603050405020304" pitchFamily="18" charset="0"/>
                <a:ea typeface="Calibri"/>
                <a:cs typeface="Times New Roman" panose="02020603050405020304" pitchFamily="18" charset="0"/>
              </a:rPr>
              <a:t> W</a:t>
            </a:r>
            <a:r>
              <a:rPr lang="en-CA" sz="6000" b="0" dirty="0">
                <a:solidFill>
                  <a:srgbClr val="333333"/>
                </a:solidFill>
                <a:effectLst/>
                <a:latin typeface="Times New Roman" panose="02020603050405020304" pitchFamily="18" charset="0"/>
                <a:ea typeface="Calibri"/>
                <a:cs typeface="Times New Roman" panose="02020603050405020304" pitchFamily="18" charset="0"/>
              </a:rPr>
              <a:t>hen it is ‘really’ </a:t>
            </a:r>
            <a:r>
              <a:rPr lang="en-CA" sz="6000" b="0" u="sng" dirty="0">
                <a:solidFill>
                  <a:srgbClr val="333333"/>
                </a:solidFill>
                <a:effectLst/>
                <a:latin typeface="Times New Roman" panose="02020603050405020304" pitchFamily="18" charset="0"/>
                <a:ea typeface="Calibri"/>
                <a:cs typeface="Times New Roman" panose="02020603050405020304" pitchFamily="18" charset="0"/>
              </a:rPr>
              <a:t>tax evasion</a:t>
            </a:r>
            <a:r>
              <a:rPr lang="en-CA" sz="6000" b="0" dirty="0">
                <a:solidFill>
                  <a:srgbClr val="333333"/>
                </a:solidFill>
                <a:effectLst/>
                <a:latin typeface="Times New Roman" panose="02020603050405020304" pitchFamily="18" charset="0"/>
                <a:ea typeface="Calibri"/>
                <a:cs typeface="Times New Roman" panose="02020603050405020304" pitchFamily="18" charset="0"/>
              </a:rPr>
              <a:t>—</a:t>
            </a:r>
            <a:r>
              <a:rPr lang="en-CA" sz="6000" b="0" u="sng" dirty="0">
                <a:solidFill>
                  <a:srgbClr val="FF0000"/>
                </a:solidFill>
                <a:effectLst/>
                <a:latin typeface="Times New Roman" panose="02020603050405020304" pitchFamily="18" charset="0"/>
                <a:ea typeface="Calibri"/>
                <a:cs typeface="Times New Roman" panose="02020603050405020304" pitchFamily="18" charset="0"/>
              </a:rPr>
              <a:t>unless the client is too big to jail  i.e. </a:t>
            </a:r>
            <a:r>
              <a:rPr lang="en-CA" sz="6000" b="0" dirty="0">
                <a:solidFill>
                  <a:srgbClr val="FF0000"/>
                </a:solidFill>
                <a:effectLst/>
                <a:latin typeface="Times New Roman" panose="02020603050405020304" pitchFamily="18" charset="0"/>
                <a:ea typeface="Calibri"/>
                <a:cs typeface="Times New Roman" panose="02020603050405020304" pitchFamily="18" charset="0"/>
              </a:rPr>
              <a:t>	</a:t>
            </a:r>
            <a:r>
              <a:rPr lang="en-CA" sz="6000" b="0" u="sng" dirty="0">
                <a:solidFill>
                  <a:srgbClr val="FF0000"/>
                </a:solidFill>
                <a:effectLst/>
                <a:latin typeface="Times New Roman" panose="02020603050405020304" pitchFamily="18" charset="0"/>
                <a:ea typeface="Calibri"/>
                <a:cs typeface="Times New Roman" panose="02020603050405020304" pitchFamily="18" charset="0"/>
              </a:rPr>
              <a:t>KPMG’s   clients</a:t>
            </a:r>
            <a:r>
              <a:rPr lang="en-CA" sz="6000" dirty="0">
                <a:solidFill>
                  <a:srgbClr val="333333"/>
                </a:solidFill>
                <a:effectLst/>
                <a:latin typeface="Times New Roman" panose="02020603050405020304" pitchFamily="18" charset="0"/>
                <a:ea typeface="Calibri"/>
                <a:cs typeface="Times New Roman" panose="02020603050405020304" pitchFamily="18" charset="0"/>
              </a:rPr>
              <a:t>. </a:t>
            </a:r>
          </a:p>
          <a:p>
            <a:pPr>
              <a:lnSpc>
                <a:spcPct val="115000"/>
              </a:lnSpc>
              <a:spcAft>
                <a:spcPts val="1000"/>
              </a:spcAft>
            </a:pPr>
            <a:r>
              <a:rPr lang="en-CA" sz="2900" dirty="0">
                <a:solidFill>
                  <a:srgbClr val="333333"/>
                </a:solidFill>
                <a:latin typeface="Times New Roman" panose="02020603050405020304" pitchFamily="18" charset="0"/>
                <a:ea typeface="Calibri"/>
                <a:cs typeface="Times New Roman" panose="02020603050405020304" pitchFamily="18" charset="0"/>
              </a:rPr>
              <a:t> </a:t>
            </a:r>
            <a:endParaRPr lang="en-CA" sz="2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13D6EC4-5890-4BD5-A562-C94C0B69BDC3}" type="slidenum">
              <a:rPr lang="en-CA" smtClean="0">
                <a:solidFill>
                  <a:srgbClr val="D1282E"/>
                </a:solidFill>
              </a:rPr>
              <a:pPr/>
              <a:t>43</a:t>
            </a:fld>
            <a:endParaRPr lang="en-CA" dirty="0">
              <a:solidFill>
                <a:srgbClr val="D1282E"/>
              </a:solidFill>
            </a:endParaRPr>
          </a:p>
        </p:txBody>
      </p:sp>
    </p:spTree>
    <p:extLst>
      <p:ext uri="{BB962C8B-B14F-4D97-AF65-F5344CB8AC3E}">
        <p14:creationId xmlns:p14="http://schemas.microsoft.com/office/powerpoint/2010/main" val="83870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851104" cy="1371600"/>
          </a:xfrm>
        </p:spPr>
        <p:txBody>
          <a:bodyPr>
            <a:normAutofit fontScale="90000"/>
          </a:bodyPr>
          <a:lstStyle/>
          <a:p>
            <a:r>
              <a:rPr lang="en-CA" dirty="0"/>
              <a:t>Dealing effectively with corporate crime…</a:t>
            </a:r>
          </a:p>
        </p:txBody>
      </p:sp>
      <p:sp>
        <p:nvSpPr>
          <p:cNvPr id="3" name="Content Placeholder 2"/>
          <p:cNvSpPr>
            <a:spLocks noGrp="1"/>
          </p:cNvSpPr>
          <p:nvPr>
            <p:ph idx="1"/>
          </p:nvPr>
        </p:nvSpPr>
        <p:spPr/>
        <p:txBody>
          <a:bodyPr>
            <a:normAutofit lnSpcReduction="10000"/>
          </a:bodyPr>
          <a:lstStyle/>
          <a:p>
            <a:r>
              <a:rPr lang="en-CA" dirty="0"/>
              <a:t>Many of the enforcement issues are seemingly insurmountable…  HOWEVER…many merely require </a:t>
            </a:r>
            <a:r>
              <a:rPr lang="en-CA" u="sng" dirty="0"/>
              <a:t>political will.</a:t>
            </a:r>
          </a:p>
          <a:p>
            <a:pPr marL="342900" indent="-342900">
              <a:buFont typeface="Arial" panose="020B0604020202020204" pitchFamily="34" charset="0"/>
              <a:buChar char="•"/>
            </a:pPr>
            <a:r>
              <a:rPr lang="en-CA" b="0" dirty="0"/>
              <a:t>Prioritizing corruption cases—by the police and regulators</a:t>
            </a:r>
          </a:p>
          <a:p>
            <a:pPr marL="342900" indent="-342900">
              <a:buFont typeface="Arial" panose="020B0604020202020204" pitchFamily="34" charset="0"/>
              <a:buChar char="•"/>
            </a:pPr>
            <a:r>
              <a:rPr lang="en-CA" b="0" dirty="0"/>
              <a:t>Draft anti-corruption laws that are enforceable</a:t>
            </a:r>
          </a:p>
          <a:p>
            <a:pPr marL="342900" indent="-342900">
              <a:buFont typeface="Arial" panose="020B0604020202020204" pitchFamily="34" charset="0"/>
              <a:buChar char="•"/>
            </a:pPr>
            <a:r>
              <a:rPr lang="en-CA" b="0" dirty="0"/>
              <a:t>‘Fix’ the issue of the exemption of lawyers from suspicious transaction reporting and the lack of transparency of beneficial ownerships. </a:t>
            </a:r>
          </a:p>
          <a:p>
            <a:pPr marL="342900" indent="-342900">
              <a:buFont typeface="Arial" panose="020B0604020202020204" pitchFamily="34" charset="0"/>
              <a:buChar char="•"/>
            </a:pPr>
            <a:r>
              <a:rPr lang="en-CA" b="0" dirty="0"/>
              <a:t>Accept that certain industries are vulnerable to corporate crimes—i.e. construction for one (and perhaps specifically ‘Public Private Partnership’ arrangements) –and therefore spend time worrying about the monitoring and oversight  of these projects.</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endParaRPr lang="en-CA" dirty="0"/>
          </a:p>
        </p:txBody>
      </p:sp>
      <p:sp>
        <p:nvSpPr>
          <p:cNvPr id="4" name="Slide Number Placeholder 3"/>
          <p:cNvSpPr>
            <a:spLocks noGrp="1"/>
          </p:cNvSpPr>
          <p:nvPr>
            <p:ph type="sldNum" sz="quarter" idx="12"/>
          </p:nvPr>
        </p:nvSpPr>
        <p:spPr/>
        <p:txBody>
          <a:bodyPr/>
          <a:lstStyle/>
          <a:p>
            <a:fld id="{213D6EC4-5890-4BD5-A562-C94C0B69BDC3}" type="slidenum">
              <a:rPr lang="en-CA" smtClean="0">
                <a:solidFill>
                  <a:srgbClr val="D1282E"/>
                </a:solidFill>
              </a:rPr>
              <a:pPr/>
              <a:t>44</a:t>
            </a:fld>
            <a:endParaRPr lang="en-CA" dirty="0">
              <a:solidFill>
                <a:srgbClr val="D1282E"/>
              </a:solidFill>
            </a:endParaRPr>
          </a:p>
        </p:txBody>
      </p:sp>
    </p:spTree>
    <p:extLst>
      <p:ext uri="{BB962C8B-B14F-4D97-AF65-F5344CB8AC3E}">
        <p14:creationId xmlns:p14="http://schemas.microsoft.com/office/powerpoint/2010/main" val="1424811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340768"/>
            <a:ext cx="5791200" cy="3816424"/>
          </a:xfrm>
        </p:spPr>
        <p:txBody>
          <a:bodyPr>
            <a:normAutofit fontScale="90000"/>
          </a:bodyPr>
          <a:lstStyle/>
          <a:p>
            <a:pPr algn="ctr"/>
            <a:r>
              <a:rPr lang="en-CA" dirty="0"/>
              <a:t>The End…</a:t>
            </a:r>
            <a:br>
              <a:rPr lang="en-CA" dirty="0"/>
            </a:br>
            <a:r>
              <a:rPr lang="en-CA" dirty="0"/>
              <a:t>		Thank you</a:t>
            </a:r>
            <a:br>
              <a:rPr lang="en-CA" dirty="0"/>
            </a:br>
            <a:br>
              <a:rPr lang="en-CA" dirty="0"/>
            </a:br>
            <a:br>
              <a:rPr lang="en-CA" dirty="0"/>
            </a:br>
            <a:r>
              <a:rPr lang="en-CA" dirty="0"/>
              <a:t>Margaret E. Beare</a:t>
            </a:r>
            <a:br>
              <a:rPr lang="en-CA" dirty="0"/>
            </a:br>
            <a:br>
              <a:rPr lang="en-CA" dirty="0"/>
            </a:br>
            <a:r>
              <a:rPr lang="en-CA" sz="2700" cap="none" dirty="0"/>
              <a:t>mbeare@osgoode.yorku.ca</a:t>
            </a:r>
            <a:br>
              <a:rPr lang="en-CA" dirty="0"/>
            </a:br>
            <a:endParaRPr lang="en-CA" dirty="0"/>
          </a:p>
        </p:txBody>
      </p:sp>
      <p:sp>
        <p:nvSpPr>
          <p:cNvPr id="3" name="Content Placeholder 2"/>
          <p:cNvSpPr>
            <a:spLocks noGrp="1"/>
          </p:cNvSpPr>
          <p:nvPr>
            <p:ph idx="1"/>
          </p:nvPr>
        </p:nvSpPr>
        <p:spPr>
          <a:xfrm>
            <a:off x="395536" y="1752600"/>
            <a:ext cx="7488832" cy="4373563"/>
          </a:xfrm>
        </p:spPr>
        <p:txBody>
          <a:bodyPr/>
          <a:lstStyle/>
          <a:p>
            <a:endParaRPr lang="en-CA" dirty="0"/>
          </a:p>
          <a:p>
            <a:endParaRPr lang="en-CA" dirty="0"/>
          </a:p>
        </p:txBody>
      </p:sp>
      <p:sp>
        <p:nvSpPr>
          <p:cNvPr id="4" name="Slide Number Placeholder 3"/>
          <p:cNvSpPr>
            <a:spLocks noGrp="1"/>
          </p:cNvSpPr>
          <p:nvPr>
            <p:ph type="sldNum" sz="quarter" idx="12"/>
          </p:nvPr>
        </p:nvSpPr>
        <p:spPr/>
        <p:txBody>
          <a:bodyPr/>
          <a:lstStyle/>
          <a:p>
            <a:fld id="{213D6EC4-5890-4BD5-A562-C94C0B69BDC3}" type="slidenum">
              <a:rPr lang="en-CA" smtClean="0"/>
              <a:t>45</a:t>
            </a:fld>
            <a:endParaRPr lang="en-CA" dirty="0"/>
          </a:p>
        </p:txBody>
      </p:sp>
    </p:spTree>
    <p:extLst>
      <p:ext uri="{BB962C8B-B14F-4D97-AF65-F5344CB8AC3E}">
        <p14:creationId xmlns:p14="http://schemas.microsoft.com/office/powerpoint/2010/main" val="369315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lnSpcReduction="10000"/>
          </a:bodyPr>
          <a:lstStyle/>
          <a:p>
            <a:r>
              <a:rPr lang="en-CA" dirty="0"/>
              <a:t>#2	From criminal ‘harm’ to ‘criminal intent’ i.e. the factory owner did not intend for the locked building to collapse. Occupational murder becomes ‘business as usual’. </a:t>
            </a:r>
          </a:p>
          <a:p>
            <a:pPr marL="0" indent="0">
              <a:buNone/>
            </a:pPr>
            <a:endParaRPr lang="en-CA" dirty="0"/>
          </a:p>
          <a:p>
            <a:r>
              <a:rPr lang="en-CA" dirty="0"/>
              <a:t>#3	From the </a:t>
            </a:r>
            <a:r>
              <a:rPr lang="en-CA" dirty="0" err="1"/>
              <a:t>embeddedness</a:t>
            </a:r>
            <a:r>
              <a:rPr lang="en-CA" dirty="0"/>
              <a:t> of capital to the focus on individual  enablers—’bad apple’ lawyers, accountants, individual bureaucrats , rather than the capitalistic system as a whole.</a:t>
            </a:r>
          </a:p>
          <a:p>
            <a:endParaRPr lang="en-CA" dirty="0"/>
          </a:p>
        </p:txBody>
      </p:sp>
    </p:spTree>
    <p:extLst>
      <p:ext uri="{BB962C8B-B14F-4D97-AF65-F5344CB8AC3E}">
        <p14:creationId xmlns:p14="http://schemas.microsoft.com/office/powerpoint/2010/main" val="383105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404664"/>
            <a:ext cx="7488832" cy="1512168"/>
          </a:xfrm>
        </p:spPr>
        <p:txBody>
          <a:bodyPr>
            <a:normAutofit fontScale="90000"/>
          </a:bodyPr>
          <a:lstStyle/>
          <a:p>
            <a:r>
              <a:rPr lang="en-US" sz="4000" dirty="0">
                <a:solidFill>
                  <a:srgbClr val="FF0000"/>
                </a:solidFill>
              </a:rPr>
              <a:t>The Players: “collars of many colours”</a:t>
            </a:r>
            <a:br>
              <a:rPr lang="en-US" dirty="0">
                <a:solidFill>
                  <a:srgbClr val="FF0000"/>
                </a:solidFill>
              </a:rPr>
            </a:br>
            <a:r>
              <a:rPr lang="en-US" dirty="0">
                <a:solidFill>
                  <a:srgbClr val="FF0000"/>
                </a:solidFill>
              </a:rPr>
              <a:t>(should never have been resisted to ‘white’)</a:t>
            </a:r>
            <a:endParaRPr lang="en-US" sz="3600" dirty="0">
              <a:solidFill>
                <a:srgbClr val="FF0000"/>
              </a:solidFill>
            </a:endParaRPr>
          </a:p>
        </p:txBody>
      </p:sp>
      <p:sp>
        <p:nvSpPr>
          <p:cNvPr id="6" name="Content Placeholder 5"/>
          <p:cNvSpPr>
            <a:spLocks noGrp="1"/>
          </p:cNvSpPr>
          <p:nvPr>
            <p:ph idx="1"/>
          </p:nvPr>
        </p:nvSpPr>
        <p:spPr>
          <a:xfrm>
            <a:off x="539552" y="2060848"/>
            <a:ext cx="7620000" cy="4373563"/>
          </a:xfrm>
        </p:spPr>
        <p:txBody>
          <a:bodyPr>
            <a:normAutofit fontScale="92500" lnSpcReduction="20000"/>
          </a:bodyPr>
          <a:lstStyle/>
          <a:p>
            <a:pPr marL="0" indent="0">
              <a:buNone/>
            </a:pPr>
            <a:r>
              <a:rPr lang="en-US" dirty="0"/>
              <a:t>“If officials operate like racketeers, then they </a:t>
            </a:r>
            <a:r>
              <a:rPr lang="en-US" i="1" dirty="0"/>
              <a:t>are </a:t>
            </a:r>
            <a:r>
              <a:rPr lang="en-US" dirty="0"/>
              <a:t>racketeers”. </a:t>
            </a:r>
          </a:p>
          <a:p>
            <a:pPr marL="0" indent="0">
              <a:buNone/>
            </a:pPr>
            <a:r>
              <a:rPr lang="en-US" dirty="0">
                <a:solidFill>
                  <a:srgbClr val="FF0000"/>
                </a:solidFill>
              </a:rPr>
              <a:t>	G. Robert Blakey (who drafted the U.S. 	RICO Statute):</a:t>
            </a:r>
            <a:endParaRPr lang="en-US" dirty="0"/>
          </a:p>
          <a:p>
            <a:pPr marL="0" indent="0">
              <a:buNone/>
            </a:pPr>
            <a:endParaRPr lang="en-US" dirty="0"/>
          </a:p>
          <a:p>
            <a:pPr marL="0" indent="0">
              <a:buNone/>
            </a:pPr>
            <a:r>
              <a:rPr lang="en-US" dirty="0"/>
              <a:t>Beyond the ‘usual suspects’. .. </a:t>
            </a:r>
          </a:p>
          <a:p>
            <a:pPr lvl="1" indent="0">
              <a:buNone/>
            </a:pPr>
            <a:r>
              <a:rPr lang="en-US" dirty="0"/>
              <a:t>You may be dealing with a network of criminals who are involved in an ongoing criminal conspiracy,  where everyone is profiting and everyone deserves the same ‘mobster’ or at least ‘criminal’ label.</a:t>
            </a:r>
          </a:p>
        </p:txBody>
      </p:sp>
      <p:sp>
        <p:nvSpPr>
          <p:cNvPr id="4" name="Slide Number Placeholder 3"/>
          <p:cNvSpPr>
            <a:spLocks noGrp="1"/>
          </p:cNvSpPr>
          <p:nvPr>
            <p:ph type="sldNum" sz="quarter" idx="12"/>
          </p:nvPr>
        </p:nvSpPr>
        <p:spPr/>
        <p:txBody>
          <a:bodyPr/>
          <a:lstStyle/>
          <a:p>
            <a:fld id="{7EDE245F-DA9E-4483-8473-5502AC161D2F}" type="slidenum">
              <a:rPr lang="en-US" smtClean="0"/>
              <a:t>6</a:t>
            </a:fld>
            <a:endParaRPr lang="en-US" dirty="0"/>
          </a:p>
        </p:txBody>
      </p:sp>
    </p:spTree>
    <p:extLst>
      <p:ext uri="{BB962C8B-B14F-4D97-AF65-F5344CB8AC3E}">
        <p14:creationId xmlns:p14="http://schemas.microsoft.com/office/powerpoint/2010/main" val="17638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136904" cy="1371600"/>
          </a:xfrm>
        </p:spPr>
        <p:txBody>
          <a:bodyPr>
            <a:noAutofit/>
          </a:bodyPr>
          <a:lstStyle/>
          <a:p>
            <a:r>
              <a:rPr lang="en-US" sz="2800" b="1" dirty="0">
                <a:solidFill>
                  <a:srgbClr val="FF0000"/>
                </a:solidFill>
              </a:rPr>
              <a:t>To illustrate Blakey’s original quote: you can be a racketeer  regardless of the colour of your collar!</a:t>
            </a:r>
          </a:p>
        </p:txBody>
      </p:sp>
      <p:sp>
        <p:nvSpPr>
          <p:cNvPr id="3" name="Content Placeholder 2"/>
          <p:cNvSpPr>
            <a:spLocks noGrp="1"/>
          </p:cNvSpPr>
          <p:nvPr>
            <p:ph idx="1"/>
          </p:nvPr>
        </p:nvSpPr>
        <p:spPr>
          <a:xfrm>
            <a:off x="395536" y="1484784"/>
            <a:ext cx="7620000" cy="5184576"/>
          </a:xfrm>
        </p:spPr>
        <p:txBody>
          <a:bodyPr>
            <a:normAutofit/>
          </a:bodyPr>
          <a:lstStyle/>
          <a:p>
            <a:r>
              <a:rPr lang="en-US" sz="2000" dirty="0">
                <a:latin typeface="Times New Roman" panose="02020603050405020304" pitchFamily="18" charset="0"/>
                <a:cs typeface="Times New Roman" panose="02020603050405020304" pitchFamily="18" charset="0"/>
              </a:rPr>
              <a:t>May 2013 Canadian </a:t>
            </a:r>
            <a:r>
              <a:rPr lang="en-US" sz="2000" i="1" dirty="0">
                <a:latin typeface="Times New Roman" panose="02020603050405020304" pitchFamily="18" charset="0"/>
                <a:cs typeface="Times New Roman" panose="02020603050405020304" pitchFamily="18" charset="0"/>
              </a:rPr>
              <a:t>criminal association case </a:t>
            </a:r>
            <a:r>
              <a:rPr lang="en-US" sz="2000" dirty="0">
                <a:latin typeface="Times New Roman" panose="02020603050405020304" pitchFamily="18" charset="0"/>
                <a:cs typeface="Times New Roman" panose="02020603050405020304" pitchFamily="18" charset="0"/>
              </a:rPr>
              <a:t>that revealed the easy cross-over between high profile officials and racketeers. </a:t>
            </a:r>
          </a:p>
          <a:p>
            <a:r>
              <a:rPr lang="en-US" sz="2000" dirty="0">
                <a:latin typeface="Times New Roman" panose="02020603050405020304" pitchFamily="18" charset="0"/>
                <a:cs typeface="Times New Roman" panose="02020603050405020304" pitchFamily="18" charset="0"/>
              </a:rPr>
              <a:t>Those convicted under Canada’s  organized crime legislation included: </a:t>
            </a:r>
          </a:p>
          <a:p>
            <a:pPr lvl="2"/>
            <a:r>
              <a:rPr lang="en-US" sz="2000" b="1" dirty="0">
                <a:latin typeface="Times New Roman" panose="02020603050405020304" pitchFamily="18" charset="0"/>
                <a:cs typeface="Times New Roman" panose="02020603050405020304" pitchFamily="18" charset="0"/>
              </a:rPr>
              <a:t>former Laval Mayor Gilles Vaillancourt (so called “King of Laval”), </a:t>
            </a:r>
          </a:p>
          <a:p>
            <a:pPr lvl="2"/>
            <a:r>
              <a:rPr lang="en-US" sz="2000" b="1" dirty="0">
                <a:latin typeface="Times New Roman" panose="02020603050405020304" pitchFamily="18" charset="0"/>
                <a:cs typeface="Times New Roman" panose="02020603050405020304" pitchFamily="18" charset="0"/>
              </a:rPr>
              <a:t>former city manager Claude Asselin, and </a:t>
            </a:r>
          </a:p>
          <a:p>
            <a:pPr lvl="2"/>
            <a:r>
              <a:rPr lang="en-US" sz="2000" b="1" dirty="0">
                <a:latin typeface="Times New Roman" panose="02020603050405020304" pitchFamily="18" charset="0"/>
                <a:cs typeface="Times New Roman" panose="02020603050405020304" pitchFamily="18" charset="0"/>
              </a:rPr>
              <a:t>former director of engineering Claude Deguise</a:t>
            </a:r>
            <a:r>
              <a:rPr lang="en-US" sz="2000" dirty="0">
                <a:latin typeface="Times New Roman" panose="02020603050405020304" pitchFamily="18" charset="0"/>
                <a:cs typeface="Times New Roman" panose="02020603050405020304" pitchFamily="18" charset="0"/>
              </a:rPr>
              <a:t>.  </a:t>
            </a:r>
          </a:p>
          <a:p>
            <a:pPr lvl="1"/>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Vaillancourt was alleged to have headed an “organized and structured network” of corruption and collusion. </a:t>
            </a:r>
          </a:p>
          <a:p>
            <a:pPr lvl="1"/>
            <a:r>
              <a:rPr lang="en-US" sz="2000" dirty="0">
                <a:latin typeface="Times New Roman" panose="02020603050405020304" pitchFamily="18" charset="0"/>
                <a:cs typeface="Times New Roman" panose="02020603050405020304" pitchFamily="18" charset="0"/>
              </a:rPr>
              <a:t>He was singled out for allegedly having “instructed others to commit offences for the benefit of a criminal organization”, suggesting he was the ringleader.  </a:t>
            </a:r>
            <a:r>
              <a:rPr lang="en-US" sz="2000" u="sng" dirty="0">
                <a:solidFill>
                  <a:srgbClr val="FF0000"/>
                </a:solidFill>
                <a:latin typeface="Times New Roman" panose="02020603050405020304" pitchFamily="18" charset="0"/>
                <a:cs typeface="Times New Roman" panose="02020603050405020304" pitchFamily="18" charset="0"/>
              </a:rPr>
              <a:t>All were charged with gangsterism among other charges</a:t>
            </a:r>
            <a:r>
              <a:rPr lang="en-US" sz="1800" u="sng" dirty="0">
                <a:solidFill>
                  <a:srgbClr val="FF0000"/>
                </a:solidFill>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7EDE245F-DA9E-4483-8473-5502AC161D2F}" type="slidenum">
              <a:rPr lang="en-US" smtClean="0"/>
              <a:t>7</a:t>
            </a:fld>
            <a:endParaRPr lang="en-US" dirty="0"/>
          </a:p>
        </p:txBody>
      </p:sp>
    </p:spTree>
    <p:extLst>
      <p:ext uri="{BB962C8B-B14F-4D97-AF65-F5344CB8AC3E}">
        <p14:creationId xmlns:p14="http://schemas.microsoft.com/office/powerpoint/2010/main" val="3139498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rgbClr val="FF0000"/>
                </a:solidFill>
              </a:rPr>
              <a:t>The Breadth of the Canadian </a:t>
            </a:r>
            <a:r>
              <a:rPr lang="en-CA" u="sng" dirty="0">
                <a:solidFill>
                  <a:srgbClr val="FF0000"/>
                </a:solidFill>
              </a:rPr>
              <a:t>CC</a:t>
            </a:r>
            <a:endParaRPr lang="en-CA"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CA" dirty="0"/>
              <a:t>Three offences, now found under section 467.11, 12, and 13 of the </a:t>
            </a:r>
            <a:r>
              <a:rPr lang="en-CA" i="1" dirty="0"/>
              <a:t>Criminal Code</a:t>
            </a:r>
            <a:endParaRPr lang="en-US" altLang="en-US" i="1" dirty="0"/>
          </a:p>
          <a:p>
            <a:pPr marL="0" indent="0">
              <a:buNone/>
            </a:pPr>
            <a:r>
              <a:rPr lang="en-CA" altLang="en-US" i="1" dirty="0"/>
              <a:t>All three categories are part of the criminal conspiracy: </a:t>
            </a:r>
          </a:p>
          <a:p>
            <a:pPr marL="0" indent="0">
              <a:buNone/>
            </a:pPr>
            <a:endParaRPr lang="en-CA" altLang="en-US" i="1" dirty="0"/>
          </a:p>
          <a:p>
            <a:pPr marL="342900" indent="-342900">
              <a:buFont typeface="Arial" panose="020B0604020202020204" pitchFamily="34" charset="0"/>
              <a:buChar char="•"/>
            </a:pPr>
            <a:r>
              <a:rPr lang="en-CA" altLang="en-US" i="1" u="sng" dirty="0"/>
              <a:t>Participating in (or facilitate) </a:t>
            </a:r>
            <a:r>
              <a:rPr lang="en-CA" altLang="en-US" u="sng" dirty="0"/>
              <a:t>activities of criminal organizations</a:t>
            </a:r>
            <a:r>
              <a:rPr lang="en-CA" altLang="en-US" dirty="0"/>
              <a:t>;</a:t>
            </a:r>
            <a:endParaRPr lang="en-US" altLang="en-US" dirty="0"/>
          </a:p>
          <a:p>
            <a:pPr marL="342900" indent="-342900">
              <a:buFont typeface="Arial" panose="020B0604020202020204" pitchFamily="34" charset="0"/>
              <a:buChar char="•"/>
            </a:pPr>
            <a:r>
              <a:rPr lang="en-CA" altLang="en-US" i="1" u="sng" dirty="0"/>
              <a:t>Commission</a:t>
            </a:r>
            <a:r>
              <a:rPr lang="en-CA" altLang="en-US" i="1" dirty="0"/>
              <a:t> </a:t>
            </a:r>
            <a:r>
              <a:rPr lang="en-CA" altLang="en-US" dirty="0"/>
              <a:t>of an</a:t>
            </a:r>
            <a:r>
              <a:rPr lang="en-CA" altLang="en-US" i="1" dirty="0"/>
              <a:t> </a:t>
            </a:r>
            <a:r>
              <a:rPr lang="en-CA" altLang="en-US" dirty="0"/>
              <a:t>offence for a criminal organization; and </a:t>
            </a:r>
            <a:endParaRPr lang="en-US" altLang="en-US" dirty="0"/>
          </a:p>
          <a:p>
            <a:pPr marL="342900" indent="-342900">
              <a:buFont typeface="Arial" panose="020B0604020202020204" pitchFamily="34" charset="0"/>
              <a:buChar char="•"/>
            </a:pPr>
            <a:r>
              <a:rPr lang="en-CA" altLang="en-US" i="1" u="sng" dirty="0"/>
              <a:t>Instructing</a:t>
            </a:r>
            <a:r>
              <a:rPr lang="en-CA" altLang="en-US" i="1" dirty="0"/>
              <a:t> </a:t>
            </a:r>
            <a:r>
              <a:rPr lang="en-CA" altLang="en-US" dirty="0"/>
              <a:t>the commission of an offence for a criminal organization.</a:t>
            </a:r>
            <a:r>
              <a:rPr lang="en-CA" altLang="en-US" i="1" dirty="0"/>
              <a:t> </a:t>
            </a:r>
            <a:endParaRPr lang="en-US" altLang="en-US" dirty="0"/>
          </a:p>
          <a:p>
            <a:endParaRPr lang="en-CA" dirty="0"/>
          </a:p>
        </p:txBody>
      </p:sp>
      <p:sp>
        <p:nvSpPr>
          <p:cNvPr id="4" name="Slide Number Placeholder 3"/>
          <p:cNvSpPr>
            <a:spLocks noGrp="1"/>
          </p:cNvSpPr>
          <p:nvPr>
            <p:ph type="sldNum" sz="quarter" idx="12"/>
          </p:nvPr>
        </p:nvSpPr>
        <p:spPr/>
        <p:txBody>
          <a:bodyPr/>
          <a:lstStyle/>
          <a:p>
            <a:fld id="{213D6EC4-5890-4BD5-A562-C94C0B69BDC3}" type="slidenum">
              <a:rPr lang="en-CA" smtClean="0"/>
              <a:t>8</a:t>
            </a:fld>
            <a:endParaRPr lang="en-CA" dirty="0"/>
          </a:p>
        </p:txBody>
      </p:sp>
    </p:spTree>
    <p:extLst>
      <p:ext uri="{BB962C8B-B14F-4D97-AF65-F5344CB8AC3E}">
        <p14:creationId xmlns:p14="http://schemas.microsoft.com/office/powerpoint/2010/main" val="868536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52425"/>
            <a:ext cx="6500192" cy="624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54777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928</TotalTime>
  <Words>2676</Words>
  <Application>Microsoft Office PowerPoint</Application>
  <PresentationFormat>On-screen Show (4:3)</PresentationFormat>
  <Paragraphs>233</Paragraphs>
  <Slides>45</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5" baseType="lpstr">
      <vt:lpstr>Arial</vt:lpstr>
      <vt:lpstr>Arial Black</vt:lpstr>
      <vt:lpstr>Calibri</vt:lpstr>
      <vt:lpstr>Symbol</vt:lpstr>
      <vt:lpstr>Times New Roman</vt:lpstr>
      <vt:lpstr>Trajan Pro</vt:lpstr>
      <vt:lpstr>Wingdings</vt:lpstr>
      <vt:lpstr>Office Theme</vt:lpstr>
      <vt:lpstr>Essential</vt:lpstr>
      <vt:lpstr>Chart</vt:lpstr>
      <vt:lpstr>Revisiting Crimes of the Powerful: a global conversation on capitalism, corporations, and crime</vt:lpstr>
      <vt:lpstr>Question?</vt:lpstr>
      <vt:lpstr>Three shifts in how we think about corporate crimes:</vt:lpstr>
      <vt:lpstr>Consequence of the creation of the ‘white-collar crime’ concept …(Edwin Sutherland: 1939) </vt:lpstr>
      <vt:lpstr>PowerPoint Presentation</vt:lpstr>
      <vt:lpstr>The Players: “collars of many colours” (should never have been resisted to ‘white’)</vt:lpstr>
      <vt:lpstr>To illustrate Blakey’s original quote: you can be a racketeer  regardless of the colour of your collar!</vt:lpstr>
      <vt:lpstr>The Breadth of the Canadian CC</vt:lpstr>
      <vt:lpstr>PowerPoint Presentation</vt:lpstr>
      <vt:lpstr>Enablers with benefits…</vt:lpstr>
      <vt:lpstr>World Economic Forum’s  report on ‘Enablers’ of Organized Crime and Money Laundering           </vt:lpstr>
      <vt:lpstr>Lawyers…</vt:lpstr>
      <vt:lpstr>Doreen McBarnet:</vt:lpstr>
      <vt:lpstr>Professionals in Laundering</vt:lpstr>
      <vt:lpstr>Canadian Lawyers…</vt:lpstr>
      <vt:lpstr>February 2015… Solicitor-client Privilege is Safe </vt:lpstr>
      <vt:lpstr>Getting behind the corporate wall…beneficial ownerships</vt:lpstr>
      <vt:lpstr>Beneficial ownership…critique of Canada</vt:lpstr>
      <vt:lpstr>FATF—peer review on  Canada 2016…weaknesses</vt:lpstr>
      <vt:lpstr>Justice Charbonneau (2016) &amp; Justice Gomery (2006)  concluded…</vt:lpstr>
      <vt:lpstr>Could the RCMP have missed this…?</vt:lpstr>
      <vt:lpstr>Enforcement (or non-enforcement) of Corruption</vt:lpstr>
      <vt:lpstr>Nigel Hadgkiss…director of the Fairwork Building and Construction agency  (Australia)  (following a career as Assistant Commissioner in the Australian Federal Police,  and National Director, Intelligence in the Australian Crime Commission)</vt:lpstr>
      <vt:lpstr>Prosecuting Corruption…</vt:lpstr>
      <vt:lpstr>Money flow linkages of  on-going ‘normalized’ exchanges (charts prepared by Michael Cifelli)</vt:lpstr>
      <vt:lpstr>York University in Toronto received a $20 million donation for the creation of the Dahdaleh Institute  for Global Health.      The Panama Papers confirm, as long suspected, that  Victor Phillip  Dahdaleh  served as ‘the mystery middleman’ known as "consultant A" in a  series of  U.S. court documents that lay out a decades-long kickback scheme  involving global aluminum giant Alcoa and government officials in Bahrain.      The role of the Royal Bank of Canada is scattered amount the Panama  paper documentation on these cash exchanges.     The U.S. officials allege that Dahdaleh ‘enriched himself’ with $400  million in markups via the paying of bribes. Dahdaleh settled a  billion-dollar U.S. civil lawsuit—but has never been convicted.   ***York gave him an honourary doctorate and in his address to the  graduates at commencement (2016)  he advised the graduates to: “appreciate the power of trust, staying true to one's values and giving back to the community”. </vt:lpstr>
      <vt:lpstr>Mr. Vasos Georgiou</vt:lpstr>
      <vt:lpstr>Fiscal Accountability in Construction Projects…</vt:lpstr>
      <vt:lpstr>Infrastructure and corruption…</vt:lpstr>
      <vt:lpstr>Infrastructure Bank…Toronto?</vt:lpstr>
      <vt:lpstr>Bankers in Canada (and elsewhere) Why might banks not care about illicit money??? </vt:lpstr>
      <vt:lpstr>  ‘Off-shore’ is very often very much ‘on-shore’</vt:lpstr>
      <vt:lpstr>Who are we catching?</vt:lpstr>
      <vt:lpstr>PowerPoint Presentation</vt:lpstr>
      <vt:lpstr>The exception: Iceland sentencing 9 bankers found guilty of market manipulation that helped caused 2008 crash   (Independent, Friday 7 October 2016 </vt:lpstr>
      <vt:lpstr>Panama papers…</vt:lpstr>
      <vt:lpstr>Canada:   Registered Companies RBC 847 CIBC 632 Scotiabank 481 (Toronto Star Sept. 22 2016)</vt:lpstr>
      <vt:lpstr>What are our regulatory agencies doing…</vt:lpstr>
      <vt:lpstr>FinTRAC:  They have fined Only 1 Canadian bank,  (April 2016) </vt:lpstr>
      <vt:lpstr>PowerPoint Presentation</vt:lpstr>
      <vt:lpstr>Revenue Canada &amp; KPMG: the offshore tax "sham" on the Isle of Man</vt:lpstr>
      <vt:lpstr>Democracy at work…</vt:lpstr>
      <vt:lpstr>           When do we care … about the illicit movement of  Money and Corruption</vt:lpstr>
      <vt:lpstr>Dealing effectively with corporate crime…</vt:lpstr>
      <vt:lpstr>The End…   Thank you   Margaret E. Beare  mbeare@osgoode.yorku.ca </vt:lpstr>
    </vt:vector>
  </TitlesOfParts>
  <Company>Osgoode Hall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Revisiting Crimes of the Powerful: a global conversation on capitalism, corporations, and crime</dc:title>
  <dc:creator>Margaret Evelyn Beare</dc:creator>
  <cp:lastModifiedBy>Owner</cp:lastModifiedBy>
  <cp:revision>32</cp:revision>
  <cp:lastPrinted>2017-05-23T02:04:30Z</cp:lastPrinted>
  <dcterms:created xsi:type="dcterms:W3CDTF">2017-05-22T14:03:57Z</dcterms:created>
  <dcterms:modified xsi:type="dcterms:W3CDTF">2017-06-24T23:53:30Z</dcterms:modified>
</cp:coreProperties>
</file>